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ctiveX/activeX1.xml" ContentType="application/vnd.ms-office.activeX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36"/>
  </p:notesMasterIdLst>
  <p:handoutMasterIdLst>
    <p:handoutMasterId r:id="rId37"/>
  </p:handoutMasterIdLst>
  <p:sldIdLst>
    <p:sldId id="480" r:id="rId2"/>
    <p:sldId id="481" r:id="rId3"/>
    <p:sldId id="388" r:id="rId4"/>
    <p:sldId id="558" r:id="rId5"/>
    <p:sldId id="367" r:id="rId6"/>
    <p:sldId id="370" r:id="rId7"/>
    <p:sldId id="520" r:id="rId8"/>
    <p:sldId id="403" r:id="rId9"/>
    <p:sldId id="509" r:id="rId10"/>
    <p:sldId id="418" r:id="rId11"/>
    <p:sldId id="419" r:id="rId12"/>
    <p:sldId id="375" r:id="rId13"/>
    <p:sldId id="479" r:id="rId14"/>
    <p:sldId id="561" r:id="rId15"/>
    <p:sldId id="529" r:id="rId16"/>
    <p:sldId id="499" r:id="rId17"/>
    <p:sldId id="505" r:id="rId18"/>
    <p:sldId id="495" r:id="rId19"/>
    <p:sldId id="504" r:id="rId20"/>
    <p:sldId id="559" r:id="rId21"/>
    <p:sldId id="560" r:id="rId22"/>
    <p:sldId id="531" r:id="rId23"/>
    <p:sldId id="536" r:id="rId24"/>
    <p:sldId id="538" r:id="rId25"/>
    <p:sldId id="540" r:id="rId26"/>
    <p:sldId id="390" r:id="rId27"/>
    <p:sldId id="430" r:id="rId28"/>
    <p:sldId id="432" r:id="rId29"/>
    <p:sldId id="461" r:id="rId30"/>
    <p:sldId id="441" r:id="rId31"/>
    <p:sldId id="462" r:id="rId32"/>
    <p:sldId id="512" r:id="rId33"/>
    <p:sldId id="519" r:id="rId34"/>
    <p:sldId id="442" r:id="rId35"/>
  </p:sldIdLst>
  <p:sldSz cx="9144000" cy="6858000" type="screen4x3"/>
  <p:notesSz cx="7104063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679"/>
    <a:srgbClr val="00FFCC"/>
    <a:srgbClr val="FF00FF"/>
    <a:srgbClr val="FF9900"/>
    <a:srgbClr val="FF5050"/>
    <a:srgbClr val="00D2B4"/>
    <a:srgbClr val="35297D"/>
    <a:srgbClr val="00252E"/>
    <a:srgbClr val="FFFF9B"/>
    <a:srgbClr val="FFC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1560" y="84"/>
      </p:cViewPr>
      <p:guideLst>
        <p:guide orient="horz" pos="2736"/>
        <p:guide orient="horz" pos="864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2909" y="-86"/>
      </p:cViewPr>
      <p:guideLst>
        <p:guide orient="horz" pos="3224"/>
        <p:guide pos="223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6E182020-F460-11CE-9BCD-00AA00608E01}" ax:persistence="persistStorage" r:id="rId1"/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>
            <a:extLst>
              <a:ext uri="{FF2B5EF4-FFF2-40B4-BE49-F238E27FC236}">
                <a16:creationId xmlns:a16="http://schemas.microsoft.com/office/drawing/2014/main" id="{181E3411-6DD3-468E-A785-EF58446F5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3" y="9875097"/>
            <a:ext cx="6954347" cy="382770"/>
          </a:xfrm>
          <a:prstGeom prst="rect">
            <a:avLst/>
          </a:prstGeom>
          <a:noFill/>
          <a:ln>
            <a:noFill/>
          </a:ln>
        </p:spPr>
        <p:txBody>
          <a:bodyPr lIns="103177" tIns="54125" rIns="103177" bIns="54125">
            <a:spAutoFit/>
          </a:bodyPr>
          <a:lstStyle>
            <a:lvl1pPr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60642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pt-BR" sz="900" b="1"/>
              <a:t>Copyright © 2001, Cisco Systems, Inc. All rights reserved. Printed in USA.</a:t>
            </a:r>
            <a:br>
              <a:rPr lang="en-US" altLang="pt-BR" sz="900" b="1"/>
            </a:br>
            <a:r>
              <a:rPr lang="en-US" altLang="pt-BR" sz="900" b="1"/>
              <a:t>Presentation_ID.scr</a:t>
            </a:r>
          </a:p>
        </p:txBody>
      </p:sp>
      <p:sp>
        <p:nvSpPr>
          <p:cNvPr id="14339" name="Line 5">
            <a:extLst>
              <a:ext uri="{FF2B5EF4-FFF2-40B4-BE49-F238E27FC236}">
                <a16:creationId xmlns:a16="http://schemas.microsoft.com/office/drawing/2014/main" id="{879D3B1C-C948-4F96-9EBF-94DF29D6B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297" y="9891194"/>
            <a:ext cx="6789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9468" tIns="49734" rIns="99468" bIns="49734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54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>
            <a:extLst>
              <a:ext uri="{FF2B5EF4-FFF2-40B4-BE49-F238E27FC236}">
                <a16:creationId xmlns:a16="http://schemas.microsoft.com/office/drawing/2014/main" id="{40655D62-67B0-450E-9D81-890C3C7C7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100" y="9476228"/>
            <a:ext cx="455727" cy="236101"/>
          </a:xfrm>
          <a:prstGeom prst="rect">
            <a:avLst/>
          </a:prstGeom>
          <a:noFill/>
          <a:ln>
            <a:noFill/>
          </a:ln>
        </p:spPr>
        <p:txBody>
          <a:bodyPr wrap="none" lIns="99468" tIns="49734" rIns="99468" bIns="49734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endParaRPr lang="pt-BR" altLang="pt-BR"/>
          </a:p>
        </p:txBody>
      </p:sp>
      <p:sp>
        <p:nvSpPr>
          <p:cNvPr id="36867" name="Rectangle 9">
            <a:extLst>
              <a:ext uri="{FF2B5EF4-FFF2-40B4-BE49-F238E27FC236}">
                <a16:creationId xmlns:a16="http://schemas.microsoft.com/office/drawing/2014/main" id="{31003596-6A93-4CCE-85B8-EF59E906B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4" y="9672979"/>
            <a:ext cx="2655386" cy="523174"/>
          </a:xfrm>
          <a:prstGeom prst="rect">
            <a:avLst/>
          </a:prstGeom>
          <a:noFill/>
          <a:ln>
            <a:noFill/>
          </a:ln>
        </p:spPr>
        <p:txBody>
          <a:bodyPr lIns="101639" tIns="53317" rIns="101639" bIns="53317">
            <a:spAutoFit/>
          </a:bodyPr>
          <a:lstStyle>
            <a:lvl1pPr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pt-BR" sz="900" b="1"/>
              <a:t>© 2001, Cisco Systems, Inc. All rights reserved.</a:t>
            </a:r>
          </a:p>
          <a:p>
            <a:pPr>
              <a:defRPr/>
            </a:pPr>
            <a:r>
              <a:rPr lang="en-US" altLang="pt-BR" sz="900" b="1"/>
              <a:t>&lt;Title of Course (ACRO) vX.X&gt;</a:t>
            </a:r>
          </a:p>
        </p:txBody>
      </p:sp>
      <p:sp>
        <p:nvSpPr>
          <p:cNvPr id="13316" name="Line 10">
            <a:extLst>
              <a:ext uri="{FF2B5EF4-FFF2-40B4-BE49-F238E27FC236}">
                <a16:creationId xmlns:a16="http://schemas.microsoft.com/office/drawing/2014/main" id="{B5C52BB9-48B8-4B76-9372-93714E962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651" y="9689078"/>
            <a:ext cx="67404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9468" tIns="49734" rIns="99468" bIns="49734" anchor="ctr"/>
          <a:lstStyle/>
          <a:p>
            <a:endParaRPr lang="pt-BR"/>
          </a:p>
        </p:txBody>
      </p:sp>
      <p:sp>
        <p:nvSpPr>
          <p:cNvPr id="183307" name="Rectangle 11">
            <a:extLst>
              <a:ext uri="{FF2B5EF4-FFF2-40B4-BE49-F238E27FC236}">
                <a16:creationId xmlns:a16="http://schemas.microsoft.com/office/drawing/2014/main" id="{E426A5B7-D2C2-4708-9E4F-669AC2CD1C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008346" y="9554930"/>
            <a:ext cx="824256" cy="31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94" tIns="0" rIns="19994" bIns="0" numCol="1" anchor="b" anchorCtr="0" compatLnSpc="1">
            <a:prstTxWarp prst="textNoShape">
              <a:avLst/>
            </a:prstTxWarp>
          </a:bodyPr>
          <a:lstStyle>
            <a:lvl1pPr algn="r" defTabSz="958420">
              <a:lnSpc>
                <a:spcPct val="100000"/>
              </a:lnSpc>
              <a:defRPr sz="900" smtClean="0"/>
            </a:lvl1pPr>
          </a:lstStyle>
          <a:p>
            <a:pPr>
              <a:defRPr/>
            </a:pPr>
            <a:fld id="{64253345-D2CC-4727-8EFF-70480E59116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  <p:sp>
        <p:nvSpPr>
          <p:cNvPr id="13318" name="Rectangle 12">
            <a:extLst>
              <a:ext uri="{FF2B5EF4-FFF2-40B4-BE49-F238E27FC236}">
                <a16:creationId xmlns:a16="http://schemas.microsoft.com/office/drawing/2014/main" id="{B781943B-D39E-4F22-8B2B-7383D58180C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4050" y="269875"/>
            <a:ext cx="5856288" cy="439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309" name="Rectangle 13">
            <a:extLst>
              <a:ext uri="{FF2B5EF4-FFF2-40B4-BE49-F238E27FC236}">
                <a16:creationId xmlns:a16="http://schemas.microsoft.com/office/drawing/2014/main" id="{E481EB32-F860-432E-874E-BFC7A5B75C0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09660" y="4820393"/>
            <a:ext cx="6204127" cy="468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639" tIns="53317" rIns="101639" bIns="533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534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1">
            <a:extLst>
              <a:ext uri="{FF2B5EF4-FFF2-40B4-BE49-F238E27FC236}">
                <a16:creationId xmlns:a16="http://schemas.microsoft.com/office/drawing/2014/main" id="{C891D494-A195-4CF8-B33A-C682EA49F1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8181" indent="-310839"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43355" indent="-248671"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40698" indent="-248671"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38040" indent="-248671" defTabSz="958420">
              <a:lnSpc>
                <a:spcPct val="90000"/>
              </a:lnSpc>
              <a:spcBef>
                <a:spcPct val="40000"/>
              </a:spcBef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35382" indent="-248671" defTabSz="95842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32724" indent="-248671" defTabSz="95842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730066" indent="-248671" defTabSz="95842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227408" indent="-248671" defTabSz="95842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A2B2EE9C-512D-4B2B-BF12-15852977E1FF}" type="slidenum">
              <a:rPr lang="en-US" altLang="pt-BR" sz="900"/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1</a:t>
            </a:fld>
            <a:endParaRPr lang="en-US" altLang="pt-BR" sz="9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8A01F9AB-B2CA-45DC-ADBE-65CB84043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7225" y="269875"/>
            <a:ext cx="5854700" cy="4392613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699F2DBF-FED2-4624-BF93-7E3801910F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1306" y="4820393"/>
            <a:ext cx="6202482" cy="46826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3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18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06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97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15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16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79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34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45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88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9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34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4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58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3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43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61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03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20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87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07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7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4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4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1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28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2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91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7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03B01C6-13C2-4563-93A4-7D428DD8D3FE}"/>
              </a:ext>
            </a:extLst>
          </p:cNvPr>
          <p:cNvSpPr/>
          <p:nvPr/>
        </p:nvSpPr>
        <p:spPr>
          <a:xfrm>
            <a:off x="447675" y="3086100"/>
            <a:ext cx="8240713" cy="3305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E0CA63-4303-4449-8C67-49CD7FC8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2A2A6738-203F-4737-B67B-B8072D24BD27}" type="datetimeFigureOut">
              <a:rPr lang="en-US"/>
              <a:pPr>
                <a:defRPr/>
              </a:pPr>
              <a:t>8/14/2022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1ED573-C5AB-4A77-A258-B45CB854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4B6109-C051-4E67-B50C-35B59519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60E1C1F5-9A16-46F7-A904-E9178C303047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42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6AE4498-8AC4-4FF1-8499-5C693B5BDCE2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A4B2E6A-47A9-4213-B996-6349D9C09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4F4B72-7705-464D-85E7-7E7682F98A46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B87724-45B1-4077-A2EC-10BA5BDD3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C191BF-CD09-4A71-BBF6-61ADB1A4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4E5633-1B99-45BD-94CA-FACDC605D54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2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EA66773D-636A-40B8-A1D9-96B5541FABCD}"/>
              </a:ext>
            </a:extLst>
          </p:cNvPr>
          <p:cNvSpPr>
            <a:spLocks noChangeAspect="1"/>
          </p:cNvSpPr>
          <p:nvPr/>
        </p:nvSpPr>
        <p:spPr>
          <a:xfrm>
            <a:off x="6629400" y="600075"/>
            <a:ext cx="2057400" cy="5816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2E35F55-966B-4FAC-B171-BA3C4A036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45288" y="5956300"/>
            <a:ext cx="947737" cy="365125"/>
          </a:xfrm>
        </p:spPr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8C8ACAD0-19C0-4203-9A09-4907D1A85A67}" type="datetimeFigureOut">
              <a:rPr lang="en-US"/>
              <a:pPr>
                <a:defRPr/>
              </a:pPr>
              <a:t>8/14/2022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504736-B517-46AF-9932-E6C67AAA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025" y="5951538"/>
            <a:ext cx="59229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BA1526-6ACC-4D45-AC78-4AA1679A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0F0DC1D-D212-48B8-B2DC-31BBD164CC9C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9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8/14/2022 11:17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7504" y="1124744"/>
            <a:ext cx="8928992" cy="5256584"/>
          </a:xfrm>
        </p:spPr>
        <p:txBody>
          <a:bodyPr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Title Placeholder 2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64807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pt-BR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6189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0E2A0365-97DD-4AF4-BE5D-AB917D35AA66}"/>
              </a:ext>
            </a:extLst>
          </p:cNvPr>
          <p:cNvSpPr>
            <a:spLocks noChangeAspect="1"/>
          </p:cNvSpPr>
          <p:nvPr/>
        </p:nvSpPr>
        <p:spPr>
          <a:xfrm>
            <a:off x="447675" y="362690"/>
            <a:ext cx="8239125" cy="6916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151793"/>
            <a:ext cx="7989752" cy="4707006"/>
          </a:xfrm>
        </p:spPr>
        <p:txBody>
          <a:bodyPr anchor="t" anchorCtr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8ECF9E4-D625-4C5B-A8A6-68D3CE7C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B5F356-49DB-40E2-A707-A951EB02449E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730135E-46D5-4BD2-B7DD-CEEC50EE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EF525B-79F1-4335-9755-1B12CC7A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A5C1D0-3A99-44E9-9588-822A0FFCFAF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6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55A4F097-D71E-4958-89B1-622595626E70}"/>
              </a:ext>
            </a:extLst>
          </p:cNvPr>
          <p:cNvSpPr>
            <a:spLocks noChangeAspect="1"/>
          </p:cNvSpPr>
          <p:nvPr/>
        </p:nvSpPr>
        <p:spPr>
          <a:xfrm>
            <a:off x="452438" y="5141913"/>
            <a:ext cx="8239125" cy="1258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/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BA769F-7F12-419F-8DD4-B3229BC0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42856FC-929A-4AF6-94CE-A58480BA1C90}" type="datetimeFigureOut">
              <a:rPr lang="en-US"/>
              <a:pPr>
                <a:defRPr/>
              </a:pPr>
              <a:t>8/14/2022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33568E-9ECF-414A-B595-2DB52B5E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97ECF4-1F9F-42D6-95AA-C91EA982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59C08B1A-EEE0-4082-8C2C-23E386FA3C3A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98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724ADE9-1556-4249-ACA5-5BAA659F2DC0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2234A00-3D89-4256-86C3-A607C3110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B360C6B-F0FE-4AB2-8A1B-B66FC4A77E33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59A6D8F-5530-4070-B893-EEEB139EA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F77EADA-CAB8-4715-879E-C67F4631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3228DB3-05E8-4193-9F73-B547E857D81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8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A853F72-589A-4966-87C0-823D30C72865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BDFC66AA-93D8-4F2F-AA52-BFDA95F9E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80E7D2-528C-4469-A620-DF2A2C20ACD9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E1583102-78E1-4BC5-A594-484ADA80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B61C2E52-619E-4959-AB89-88A845BF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7BD7FC-9586-4B85-997C-B80BD891FD7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7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2EEE1300-8809-41B2-AFB6-B6CAAB2D0040}"/>
              </a:ext>
            </a:extLst>
          </p:cNvPr>
          <p:cNvSpPr>
            <a:spLocks noChangeAspect="1"/>
          </p:cNvSpPr>
          <p:nvPr/>
        </p:nvSpPr>
        <p:spPr>
          <a:xfrm>
            <a:off x="447675" y="600075"/>
            <a:ext cx="8239125" cy="1258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E87B0E-AB3F-4F71-B14A-59A3A875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F1B8A6-6102-449C-AC2E-00FDC26CA360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F3BD474-8EA5-4E69-9B07-B84E8FE33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814440E-1F26-4424-B78A-4DA0A521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E29C7E7-80FD-4355-9B40-E2599C7689F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7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F9BF4A1-E2B5-4002-99BE-EE4EF9E3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ACCEC-9F7E-4EA0-AD11-FFF720BC1D89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F9D728-6242-4B3D-A38D-7578D3D5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DA963DB-5E33-405A-B9BB-8CA3AB61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3F9A6-5F7F-49B7-9F75-DF27134A682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8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01024664-6CFC-4E37-B493-F5E81B440043}"/>
              </a:ext>
            </a:extLst>
          </p:cNvPr>
          <p:cNvSpPr>
            <a:spLocks noChangeAspect="1"/>
          </p:cNvSpPr>
          <p:nvPr/>
        </p:nvSpPr>
        <p:spPr>
          <a:xfrm>
            <a:off x="452438" y="5141913"/>
            <a:ext cx="8239125" cy="1274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979B46-3C52-43B0-8EAE-EDAFE6D9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F468B12-4449-49F2-AF5C-98FCDF6C4B2C}" type="datetimeFigureOut">
              <a:rPr lang="en-US"/>
              <a:pPr>
                <a:defRPr/>
              </a:pPr>
              <a:t>8/14/2022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96A5C23-53D6-4492-817A-88A0A57B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619F5E7-6A59-4C7D-93FD-7FAAB077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FE372F6-A8BB-4C46-AFB8-160A0AF30489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5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/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612BD57-11D8-4E1A-85B3-8522467A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6645A-FA12-4969-B620-443F43CC3477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266734D-0A28-465E-AF86-D9ED3CD20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82E15F-E0FB-4F42-A09F-F9C6BE09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7E531-2A85-4292-8507-B4C4908B4C5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9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2D9B9454-7649-42F4-9EC8-C3F9A112F7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99" b="96224" l="3516" r="89844">
                        <a14:foregroundMark x1="8691" y1="9375" x2="8691" y2="9375"/>
                        <a14:foregroundMark x1="10645" y1="8073" x2="10645" y2="8073"/>
                        <a14:foregroundMark x1="11816" y1="5599" x2="11816" y2="5599"/>
                        <a14:foregroundMark x1="12793" y1="7682" x2="12793" y2="7682"/>
                        <a14:foregroundMark x1="4980" y1="17448" x2="4980" y2="17448"/>
                        <a14:foregroundMark x1="14258" y1="16927" x2="14258" y2="16927"/>
                        <a14:foregroundMark x1="4492" y1="16927" x2="4492" y2="16927"/>
                        <a14:foregroundMark x1="22168" y1="93620" x2="22168" y2="93620"/>
                        <a14:foregroundMark x1="21680" y1="95703" x2="21680" y2="95703"/>
                        <a14:foregroundMark x1="17969" y1="96224" x2="17969" y2="96224"/>
                        <a14:foregroundMark x1="10352" y1="16667" x2="10352" y2="16667"/>
                        <a14:foregroundMark x1="12598" y1="15625" x2="12598" y2="15625"/>
                        <a14:foregroundMark x1="11621" y1="12240" x2="11621" y2="12240"/>
                        <a14:foregroundMark x1="10059" y1="10677" x2="10059" y2="10677"/>
                        <a14:foregroundMark x1="13867" y1="18229" x2="13867" y2="18229"/>
                        <a14:foregroundMark x1="6152" y1="15625" x2="6152" y2="15625"/>
                        <a14:foregroundMark x1="3711" y1="16016" x2="3711" y2="16016"/>
                        <a14:foregroundMark x1="11328" y1="16146" x2="11328" y2="16146"/>
                        <a14:foregroundMark x1="16797" y1="15495" x2="16797" y2="15495"/>
                        <a14:foregroundMark x1="16113" y1="15495" x2="16113" y2="15495"/>
                        <a14:foregroundMark x1="16504" y1="15365" x2="16504" y2="15365"/>
                        <a14:foregroundMark x1="16406" y1="15365" x2="16406" y2="15365"/>
                        <a14:foregroundMark x1="16309" y1="15365" x2="16309" y2="15365"/>
                        <a14:foregroundMark x1="16504" y1="15495" x2="16504" y2="15495"/>
                        <a14:foregroundMark x1="4395" y1="17969" x2="4395" y2="17969"/>
                        <a14:foregroundMark x1="4199" y1="18099" x2="4785" y2="17969"/>
                        <a14:foregroundMark x1="16895" y1="15365" x2="16016" y2="15234"/>
                        <a14:backgroundMark x1="9766" y1="7943" x2="9766" y2="7943"/>
                        <a14:backgroundMark x1="9961" y1="16797" x2="9961" y2="16797"/>
                        <a14:backgroundMark x1="3516" y1="20443" x2="3516" y2="20443"/>
                        <a14:backgroundMark x1="4590" y1="20443" x2="4590" y2="20443"/>
                        <a14:backgroundMark x1="5664" y1="20443" x2="5664" y2="20443"/>
                        <a14:backgroundMark x1="7422" y1="20443" x2="7422" y2="20443"/>
                        <a14:backgroundMark x1="6738" y1="20313" x2="6738" y2="20313"/>
                        <a14:backgroundMark x1="8984" y1="20703" x2="8984" y2="20703"/>
                        <a14:backgroundMark x1="10254" y1="20573" x2="10254" y2="20573"/>
                        <a14:backgroundMark x1="9961" y1="20182" x2="9961" y2="20182"/>
                        <a14:backgroundMark x1="9766" y1="20182" x2="9570" y2="20313"/>
                        <a14:backgroundMark x1="9375" y1="20443" x2="9375" y2="20443"/>
                        <a14:backgroundMark x1="9082" y1="20313" x2="14258" y2="20833"/>
                        <a14:backgroundMark x1="14258" y1="20833" x2="8496" y2="20443"/>
                        <a14:backgroundMark x1="8496" y1="20443" x2="14063" y2="20833"/>
                        <a14:backgroundMark x1="14063" y1="20833" x2="7422" y2="21224"/>
                        <a14:backgroundMark x1="4004" y1="20573" x2="8984" y2="20703"/>
                        <a14:backgroundMark x1="2441" y1="20313" x2="4980" y2="20443"/>
                        <a14:backgroundMark x1="2832" y1="20052" x2="5273" y2="20182"/>
                        <a14:backgroundMark x1="14648" y1="21094" x2="17480" y2="20964"/>
                        <a14:backgroundMark x1="14941" y1="20313" x2="17480" y2="20573"/>
                        <a14:backgroundMark x1="12793" y1="15885" x2="12793" y2="15885"/>
                        <a14:backgroundMark x1="12695" y1="15885" x2="12695" y2="15885"/>
                        <a14:backgroundMark x1="10938" y1="9375" x2="10938" y2="9375"/>
                        <a14:backgroundMark x1="4199" y1="17578" x2="4199" y2="17578"/>
                        <a14:backgroundMark x1="4492" y1="16797" x2="4492" y2="16797"/>
                        <a14:backgroundMark x1="16016" y1="15104" x2="16016" y2="15104"/>
                        <a14:backgroundMark x1="16699" y1="15755" x2="16699" y2="15755"/>
                        <a14:backgroundMark x1="16895" y1="15755" x2="16895" y2="15755"/>
                        <a14:backgroundMark x1="16406" y1="15755" x2="16406" y2="15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29"/>
          <a:stretch/>
        </p:blipFill>
        <p:spPr>
          <a:xfrm>
            <a:off x="145279" y="1222131"/>
            <a:ext cx="9212366" cy="580731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A9B98-C193-4969-A4EF-AD8D2A40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0002"/>
            <a:ext cx="8123238" cy="6385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B39E10AF-616C-4E0E-AB85-A81F7E6FD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81025" y="1222132"/>
            <a:ext cx="7989888" cy="463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dirty="0"/>
              <a:t>Clique para editar os estilos de texto Mestres</a:t>
            </a:r>
          </a:p>
          <a:p>
            <a:pPr lvl="1"/>
            <a:r>
              <a:rPr lang="pt-BR" altLang="pt-BR" dirty="0"/>
              <a:t>Segundo nível</a:t>
            </a:r>
          </a:p>
          <a:p>
            <a:pPr lvl="2"/>
            <a:r>
              <a:rPr lang="pt-BR" altLang="pt-BR" dirty="0"/>
              <a:t>Terceiro nível</a:t>
            </a:r>
          </a:p>
          <a:p>
            <a:pPr lvl="3"/>
            <a:r>
              <a:rPr lang="pt-BR" altLang="pt-BR" dirty="0"/>
              <a:t>Quarto nível</a:t>
            </a:r>
          </a:p>
          <a:p>
            <a:pPr lvl="4"/>
            <a:r>
              <a:rPr lang="pt-BR" altLang="pt-BR" dirty="0"/>
              <a:t>Quinto nível</a:t>
            </a:r>
            <a:endParaRPr lang="en-US" alt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23210-2095-4A70-A2CB-91D2BC0B0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425" y="5956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90000"/>
              </a:lnSpc>
              <a:defRPr sz="900" dirty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EB1E8E67-C646-47A8-A566-04358AACC484}" type="datetimeFigureOut">
              <a:rPr lang="en-US"/>
              <a:pPr>
                <a:defRPr/>
              </a:pPr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36CBE-6452-4621-8637-5FADD25FB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025" y="5951538"/>
            <a:ext cx="4870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90000"/>
              </a:lnSpc>
              <a:defRPr sz="900" cap="all" dirty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3CED8-EAF9-4D9A-B24D-F98044663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975" y="5956300"/>
            <a:ext cx="769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90000"/>
              </a:lnSpc>
              <a:defRPr sz="900" dirty="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599279D9-467C-407B-97D9-0E659B4DCBC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CF5FB-478E-41B7-8355-50EBD2F61A37}"/>
              </a:ext>
            </a:extLst>
          </p:cNvPr>
          <p:cNvSpPr/>
          <p:nvPr/>
        </p:nvSpPr>
        <p:spPr>
          <a:xfrm>
            <a:off x="447675" y="159977"/>
            <a:ext cx="2720975" cy="107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27E19-8318-45CB-9A4F-2B1BA4FB4C73}"/>
              </a:ext>
            </a:extLst>
          </p:cNvPr>
          <p:cNvSpPr/>
          <p:nvPr/>
        </p:nvSpPr>
        <p:spPr>
          <a:xfrm>
            <a:off x="5975350" y="159977"/>
            <a:ext cx="2711450" cy="1079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FCEACB-DBEC-4731-865A-57865A71D09E}"/>
              </a:ext>
            </a:extLst>
          </p:cNvPr>
          <p:cNvSpPr/>
          <p:nvPr/>
        </p:nvSpPr>
        <p:spPr>
          <a:xfrm>
            <a:off x="3216275" y="159977"/>
            <a:ext cx="2711450" cy="107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A961A8-434A-41B5-A877-C5AF8E3B016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49160" y="5544674"/>
            <a:ext cx="2409912" cy="84129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0A94975-5E6D-4D91-848A-8043FF01A5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599" b="96224" l="3516" r="89844">
                        <a14:foregroundMark x1="8691" y1="9375" x2="8691" y2="9375"/>
                        <a14:foregroundMark x1="10645" y1="8073" x2="10645" y2="8073"/>
                        <a14:foregroundMark x1="11816" y1="5599" x2="11816" y2="5599"/>
                        <a14:foregroundMark x1="12793" y1="7682" x2="12793" y2="7682"/>
                        <a14:foregroundMark x1="4980" y1="17448" x2="4980" y2="17448"/>
                        <a14:foregroundMark x1="14258" y1="16927" x2="14258" y2="16927"/>
                        <a14:foregroundMark x1="4492" y1="16927" x2="4492" y2="16927"/>
                        <a14:foregroundMark x1="22168" y1="93620" x2="22168" y2="93620"/>
                        <a14:foregroundMark x1="21680" y1="95703" x2="21680" y2="95703"/>
                        <a14:foregroundMark x1="17969" y1="96224" x2="17969" y2="96224"/>
                        <a14:foregroundMark x1="10352" y1="16667" x2="10352" y2="16667"/>
                        <a14:foregroundMark x1="12598" y1="15625" x2="12598" y2="15625"/>
                        <a14:foregroundMark x1="11621" y1="12240" x2="11621" y2="12240"/>
                        <a14:foregroundMark x1="10059" y1="10677" x2="10059" y2="10677"/>
                        <a14:foregroundMark x1="13867" y1="18229" x2="13867" y2="18229"/>
                        <a14:foregroundMark x1="6152" y1="15625" x2="6152" y2="15625"/>
                        <a14:foregroundMark x1="3711" y1="16016" x2="3711" y2="16016"/>
                        <a14:foregroundMark x1="11328" y1="16146" x2="11328" y2="16146"/>
                        <a14:foregroundMark x1="16797" y1="15495" x2="16797" y2="15495"/>
                        <a14:foregroundMark x1="16113" y1="15495" x2="16113" y2="15495"/>
                        <a14:foregroundMark x1="16504" y1="15365" x2="16504" y2="15365"/>
                        <a14:foregroundMark x1="16406" y1="15365" x2="16406" y2="15365"/>
                        <a14:foregroundMark x1="16309" y1="15365" x2="16309" y2="15365"/>
                        <a14:foregroundMark x1="16504" y1="15495" x2="16504" y2="15495"/>
                        <a14:foregroundMark x1="4395" y1="17969" x2="4395" y2="17969"/>
                        <a14:foregroundMark x1="4199" y1="18099" x2="4785" y2="17969"/>
                        <a14:foregroundMark x1="16895" y1="15365" x2="16016" y2="15234"/>
                        <a14:backgroundMark x1="9766" y1="7943" x2="9766" y2="7943"/>
                        <a14:backgroundMark x1="9961" y1="16797" x2="9961" y2="16797"/>
                        <a14:backgroundMark x1="3516" y1="20443" x2="3516" y2="20443"/>
                        <a14:backgroundMark x1="4590" y1="20443" x2="4590" y2="20443"/>
                        <a14:backgroundMark x1="5664" y1="20443" x2="5664" y2="20443"/>
                        <a14:backgroundMark x1="7422" y1="20443" x2="7422" y2="20443"/>
                        <a14:backgroundMark x1="6738" y1="20313" x2="6738" y2="20313"/>
                        <a14:backgroundMark x1="8984" y1="20703" x2="8984" y2="20703"/>
                        <a14:backgroundMark x1="10254" y1="20573" x2="10254" y2="20573"/>
                        <a14:backgroundMark x1="9961" y1="20182" x2="9961" y2="20182"/>
                        <a14:backgroundMark x1="9766" y1="20182" x2="9570" y2="20313"/>
                        <a14:backgroundMark x1="9375" y1="20443" x2="9375" y2="20443"/>
                        <a14:backgroundMark x1="9082" y1="20313" x2="14258" y2="20833"/>
                        <a14:backgroundMark x1="14258" y1="20833" x2="8496" y2="20443"/>
                        <a14:backgroundMark x1="8496" y1="20443" x2="14063" y2="20833"/>
                        <a14:backgroundMark x1="14063" y1="20833" x2="7422" y2="21224"/>
                        <a14:backgroundMark x1="4004" y1="20573" x2="8984" y2="20703"/>
                        <a14:backgroundMark x1="2441" y1="20313" x2="4980" y2="20443"/>
                        <a14:backgroundMark x1="2832" y1="20052" x2="5273" y2="20182"/>
                        <a14:backgroundMark x1="14648" y1="21094" x2="17480" y2="20964"/>
                        <a14:backgroundMark x1="14941" y1="20313" x2="17480" y2="20573"/>
                        <a14:backgroundMark x1="12793" y1="15885" x2="12793" y2="15885"/>
                        <a14:backgroundMark x1="12695" y1="15885" x2="12695" y2="15885"/>
                        <a14:backgroundMark x1="10938" y1="9375" x2="10938" y2="9375"/>
                        <a14:backgroundMark x1="4199" y1="17578" x2="4199" y2="17578"/>
                        <a14:backgroundMark x1="4492" y1="16797" x2="4492" y2="16797"/>
                        <a14:backgroundMark x1="16016" y1="15104" x2="16016" y2="15104"/>
                        <a14:backgroundMark x1="16699" y1="15755" x2="16699" y2="15755"/>
                        <a14:backgroundMark x1="16895" y1="15755" x2="16895" y2="15755"/>
                        <a14:backgroundMark x1="16406" y1="15755" x2="16406" y2="15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552" b="78303"/>
          <a:stretch/>
        </p:blipFill>
        <p:spPr>
          <a:xfrm>
            <a:off x="372602" y="5880774"/>
            <a:ext cx="697130" cy="5457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36" r:id="rId7"/>
    <p:sldLayoutId id="2147483845" r:id="rId8"/>
    <p:sldLayoutId id="2147483837" r:id="rId9"/>
    <p:sldLayoutId id="2147483846" r:id="rId10"/>
    <p:sldLayoutId id="2147483847" r:id="rId11"/>
    <p:sldLayoutId id="2147483848" r:id="rId12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800" kern="1200" cap="all">
          <a:solidFill>
            <a:schemeClr val="bg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Gill Sans MT" panose="020B0502020104020203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4800" indent="-304800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28650" indent="-304800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98525" indent="-269875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425" indent="-233363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33363" algn="l" defTabSz="457200" rtl="0" fontAlgn="base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have_prim%C3%A1ri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have_estrangeir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built-in-function-reference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arithmetic-function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mathematical-function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aggregate-functions-and-modifier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string-function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date-and-time-function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c/refman/8.0/en/expressions.html#temporal-intervals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create-database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create-table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BBBD2AD-67BE-4140-A840-4CC69B0998F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46476" y="877888"/>
            <a:ext cx="7989888" cy="150495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sz="3200" cap="small" dirty="0"/>
              <a:t>MySQL – Comandos</a:t>
            </a:r>
            <a:endParaRPr lang="en-US" altLang="pt-BR" sz="3200" cap="small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23A0A7A9-D8B5-4C27-9DA2-FBDB321483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68337" y="3744913"/>
            <a:ext cx="7373255" cy="1673225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pt-BR" sz="1800" cap="none" dirty="0">
                <a:solidFill>
                  <a:schemeClr val="bg1"/>
                </a:solidFill>
              </a:rPr>
              <a:t>FAPESC – DESENVOLVEDORES PARA TECNOLOGIA DA INFORMAÇÃO</a:t>
            </a:r>
          </a:p>
          <a:p>
            <a:pPr>
              <a:lnSpc>
                <a:spcPct val="70000"/>
              </a:lnSpc>
            </a:pPr>
            <a:endParaRPr lang="en-US" altLang="pt-BR" sz="1800" cap="none" dirty="0"/>
          </a:p>
          <a:p>
            <a:pPr>
              <a:lnSpc>
                <a:spcPct val="70000"/>
              </a:lnSpc>
            </a:pPr>
            <a:endParaRPr lang="en-US" altLang="pt-BR" sz="1800" cap="none" dirty="0"/>
          </a:p>
          <a:p>
            <a:pPr>
              <a:lnSpc>
                <a:spcPct val="70000"/>
              </a:lnSpc>
            </a:pPr>
            <a:r>
              <a:rPr lang="en-US" altLang="pt-BR" sz="1800" cap="small" dirty="0">
                <a:solidFill>
                  <a:schemeClr val="bg1"/>
                </a:solidFill>
              </a:rPr>
              <a:t>Herculano De Biasi</a:t>
            </a:r>
          </a:p>
          <a:p>
            <a:pPr>
              <a:lnSpc>
                <a:spcPct val="70000"/>
              </a:lnSpc>
            </a:pPr>
            <a:r>
              <a:rPr lang="en-US" altLang="pt-BR" sz="1800" cap="none" dirty="0">
                <a:solidFill>
                  <a:schemeClr val="bg1"/>
                </a:solidFill>
              </a:rPr>
              <a:t>herculano.debiasi@unoesc.edu.br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2"/>
            <a:ext cx="8334208" cy="570620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dirty="0"/>
              <a:t>Exemplos da instrução </a:t>
            </a:r>
            <a:r>
              <a:rPr lang="pt-BR" sz="1700" dirty="0">
                <a:latin typeface="Courier New" panose="02070309020205020404" pitchFamily="49" charset="0"/>
                <a:cs typeface="Times New Roman" panose="02020603050405020304" pitchFamily="18" charset="0"/>
              </a:rPr>
              <a:t>ALTER TABLE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Renomear uma tabela</a:t>
            </a: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RENAME TABLE </a:t>
            </a:r>
            <a:r>
              <a:rPr lang="pt-BR" sz="15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nome_antigo</a:t>
            </a: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pt-BR" sz="15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nome_novo</a:t>
            </a: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t-BR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Renomear uma coluna </a:t>
            </a:r>
            <a:br>
              <a:rPr lang="pt-B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tabela RENAME COLUMN </a:t>
            </a:r>
            <a:r>
              <a:rPr lang="pt-BR" sz="15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nome_coluna</a:t>
            </a: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pt-BR" sz="15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novo_nome_coluna</a:t>
            </a: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pt-BR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Adicionar uma coluna </a:t>
            </a: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tabela ADD [COLUMN] </a:t>
            </a:r>
            <a:r>
              <a:rPr lang="pt-BR" sz="15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sintaxe_nova_coluna</a:t>
            </a:r>
            <a:r>
              <a:rPr lang="pt-B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pt-B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[FIRST | AFTER </a:t>
            </a:r>
            <a:r>
              <a:rPr lang="pt-B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nome_coluna</a:t>
            </a:r>
            <a:r>
              <a:rPr lang="pt-B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  <a:endParaRPr lang="pt-BR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comando abaixo cria um novo campo do tipo </a:t>
            </a:r>
            <a:r>
              <a:rPr lang="pt-BR" sz="16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 log TIMESTAMP NULL DEFAULT NULL </a:t>
            </a:r>
            <a:b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 UPDATE CURRENT_TIMESTAMP;</a:t>
            </a:r>
            <a:endParaRPr lang="pt-BR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Remover uma coluna</a:t>
            </a: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tabela DROP </a:t>
            </a:r>
            <a:r>
              <a:rPr lang="pt-BR" sz="15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nome_coluna</a:t>
            </a: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Alterar o tipo de dado de uma coluna (com </a:t>
            </a:r>
            <a:r>
              <a:rPr lang="pt-BR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MODIFY</a:t>
            </a: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não se pode renomear uma coluna)</a:t>
            </a:r>
            <a:b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tabela MODIFY coluna </a:t>
            </a:r>
            <a:r>
              <a:rPr lang="pt-B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novo_tipo</a:t>
            </a:r>
            <a:r>
              <a:rPr lang="pt-B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expressão;</a:t>
            </a:r>
            <a:b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tabela CHANGE coluna </a:t>
            </a:r>
            <a:r>
              <a:rPr lang="pt-B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novo_nome</a:t>
            </a:r>
            <a:r>
              <a:rPr lang="pt-B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pt-B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novo_tipo</a:t>
            </a:r>
            <a:r>
              <a:rPr lang="pt-B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expr_sql</a:t>
            </a:r>
            <a:r>
              <a:rPr lang="pt-B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9604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3"/>
            <a:ext cx="7989752" cy="524900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dirty="0"/>
              <a:t>Exemplos da instrução </a:t>
            </a:r>
            <a:r>
              <a:rPr lang="pt-BR" sz="1700" dirty="0">
                <a:latin typeface="Courier New" panose="02070309020205020404" pitchFamily="49" charset="0"/>
                <a:cs typeface="Times New Roman" panose="02020603050405020304" pitchFamily="18" charset="0"/>
              </a:rPr>
              <a:t>ALTER TABLE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Adicionar uma restrição de chave primária</a:t>
            </a: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 PRIMARY KEY(campo);</a:t>
            </a:r>
            <a:endParaRPr lang="pt-BR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Remover uma restrição de chave primária</a:t>
            </a:r>
            <a:br>
              <a:rPr lang="pt-B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DROP PRIMARY KEY;</a:t>
            </a:r>
            <a:endParaRPr lang="pt-BR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Remover uma restrição de chave estrangeira</a:t>
            </a:r>
            <a:br>
              <a:rPr lang="pt-BR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pt-B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en-US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DROP FOREIGN KEY &lt;</a:t>
            </a:r>
            <a:r>
              <a:rPr lang="en-US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nome_fk</a:t>
            </a:r>
            <a:r>
              <a:rPr lang="en-US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&gt;;</a:t>
            </a:r>
            <a:endParaRPr lang="pt-BR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 de como adicionar uma restrição de verificação</a:t>
            </a: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pt-BR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tabela</a:t>
            </a: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ADD CONSTRAINT </a:t>
            </a:r>
            <a:r>
              <a:rPr lang="en-US" sz="15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salarioP</a:t>
            </a: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CHECK(</a:t>
            </a:r>
            <a:r>
              <a:rPr lang="en-US" sz="15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salario</a:t>
            </a:r>
            <a:r>
              <a:rPr lang="en-US" sz="15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&gt;=0);</a:t>
            </a:r>
            <a:endParaRPr lang="pt-BR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 de como remover uma restrição de verificação</a:t>
            </a: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ALTER TABLE teste DROP CONSTRAINT salarioP;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Para descobrir o nome de uma restrição use o comando</a:t>
            </a:r>
            <a:br>
              <a:rPr lang="pt-BR" dirty="0"/>
            </a:br>
            <a:r>
              <a:rPr lang="pt-B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SHOW CREATE TABLE tabela;</a:t>
            </a:r>
          </a:p>
        </p:txBody>
      </p:sp>
    </p:spTree>
    <p:extLst>
      <p:ext uri="{BB962C8B-B14F-4D97-AF65-F5344CB8AC3E}">
        <p14:creationId xmlns:p14="http://schemas.microsoft.com/office/powerpoint/2010/main" val="44369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Pode-se inserir registros/linhas com o comando </a:t>
            </a:r>
            <a:r>
              <a:rPr lang="pt-BR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O formato padrão do comando é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tabela (lista de campos) </a:t>
            </a:r>
            <a:b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VALUES (lista de valores);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O uso do nome dos campos é opcional, podendo-se fazer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tabela </a:t>
            </a:r>
            <a:b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VALUES (...);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No caso de um campo autoincremento isso pode ser feito de 2 maneiras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dirty="0"/>
              <a:t>Passando o valor </a:t>
            </a: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dirty="0"/>
              <a:t> na declaração </a:t>
            </a: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pt-BR" dirty="0"/>
              <a:t> ou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dirty="0"/>
              <a:t>Simplesmente omitindo na declaração de campos e no valor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É possível fazer um </a:t>
            </a: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pt-BR" dirty="0"/>
              <a:t> múltiplo (</a:t>
            </a:r>
            <a:r>
              <a:rPr lang="en-US" i="1" dirty="0"/>
              <a:t>bulk insert</a:t>
            </a:r>
            <a:r>
              <a:rPr lang="pt-BR" dirty="0"/>
              <a:t>) das seguintes formas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tabela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(a, b, c)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VALUES(1, 2, 3), (4, 5, 6), (7, 8, 9);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2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pt-BR" dirty="0"/>
                  <a:t>Registros/linhas podem ser modificados com o comando </a:t>
                </a:r>
                <a:r>
                  <a:rPr lang="pt-BR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dirty="0"/>
                  <a:t>É possível atualizar um valor com base em outro já existente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 compras </a:t>
                </a:r>
                <a:b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valor=valor+10 </a:t>
                </a:r>
                <a:b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WHERE data&lt;'2009-06-01';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dirty="0"/>
                  <a:t>Modificando dois valores dentro de um intervalo de datas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UPDATE compras </a:t>
                </a:r>
                <a:b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SET </a:t>
                </a:r>
                <a:r>
                  <a:rPr lang="pt-BR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observacoes</a:t>
                </a: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='entregue antes de 2011', recebido=1 </a:t>
                </a:r>
                <a:b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WHERE data BETWEEN '2009-07-01' AND '2010-07-01';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pt-BR" dirty="0"/>
                  <a:t>A cláusula </a:t>
                </a: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BETWEEN</a:t>
                </a:r>
                <a:r>
                  <a:rPr lang="pt-BR" dirty="0"/>
                  <a:t> busca em um intervalo de dados, incluindo o valor inicial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BR" dirty="0"/>
                  <a:t>) </a:t>
                </a:r>
                <a:br>
                  <a:rPr lang="pt-BR" dirty="0"/>
                </a:br>
                <a:r>
                  <a:rPr lang="pt-BR" dirty="0"/>
                  <a:t>e o final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BR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pt-BR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pt-BR" dirty="0"/>
                  <a:t>A exclusão de registros/linhas é feita com o comando </a:t>
                </a:r>
                <a:r>
                  <a:rPr lang="pt-BR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DELETE</a:t>
                </a:r>
                <a:endParaRPr lang="pt-BR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5" t="-10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dirty="0"/>
              <a:t> é o principal comando da categoria DQL/ e serve basicamente para recuperar/buscar registros da(s) tabela(s)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Logo após o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dirty="0"/>
              <a:t> são especificadas as colunas a serem mantidas no resultado, ou utilizado o caractere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dirty="0"/>
              <a:t> representando todas as colunas da(s) tabela(s)</a:t>
            </a:r>
          </a:p>
          <a:p>
            <a:pPr lvl="1">
              <a:spcAft>
                <a:spcPts val="1200"/>
              </a:spcAft>
              <a:buFont typeface="Wingdings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dirty="0"/>
              <a:t>: Especifica qual ou quais tabelas irão receber o comando (fazendo um produto cartesiano entre elas)</a:t>
            </a:r>
          </a:p>
        </p:txBody>
      </p:sp>
    </p:spTree>
    <p:extLst>
      <p:ext uri="{BB962C8B-B14F-4D97-AF65-F5344CB8AC3E}">
        <p14:creationId xmlns:p14="http://schemas.microsoft.com/office/powerpoint/2010/main" val="375639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Cláusulas extras</a:t>
            </a:r>
          </a:p>
          <a:p>
            <a:pPr lvl="1">
              <a:buFont typeface="Wingdings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pt-BR" dirty="0"/>
              <a:t>: Especifica um conjunto de condições/restrições de seleção nas tabelas mencionadas na cláusula </a:t>
            </a:r>
            <a:r>
              <a:rPr lang="pt-BR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</a:p>
          <a:p>
            <a:pPr lvl="1">
              <a:buFont typeface="Wingdings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pt-BR" dirty="0"/>
              <a:t>: Determina que não serão gerados registros duplicados</a:t>
            </a:r>
          </a:p>
          <a:p>
            <a:pPr lvl="1">
              <a:buFont typeface="Wingdings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pt-BR" dirty="0"/>
              <a:t>: Especifica um apelido (</a:t>
            </a:r>
            <a:r>
              <a:rPr lang="pt-BR" i="1" dirty="0"/>
              <a:t>alias</a:t>
            </a:r>
            <a:r>
              <a:rPr lang="pt-BR" dirty="0"/>
              <a:t>) para uma coluna</a:t>
            </a:r>
          </a:p>
          <a:p>
            <a:pPr lvl="1">
              <a:buFont typeface="Wingdings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</a:t>
            </a:r>
            <a:r>
              <a:rPr lang="pt-BR" dirty="0"/>
              <a:t>: Agrupa os resultados semelhantes</a:t>
            </a:r>
          </a:p>
          <a:p>
            <a:pPr lvl="1">
              <a:buFont typeface="Wingdings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pt-BR" dirty="0"/>
              <a:t>: É utilizada para expressar a condição de satisfação para cada grupo</a:t>
            </a:r>
          </a:p>
          <a:p>
            <a:pPr lvl="1">
              <a:buFont typeface="Wingdings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  <a:r>
              <a:rPr lang="pt-BR" dirty="0"/>
              <a:t>: Ordena o resultado por uma ou mais colunas podendo ser em ordem</a:t>
            </a:r>
          </a:p>
          <a:p>
            <a:pPr lvl="2">
              <a:buFont typeface="Wingdings" pitchFamily="2" charset="2"/>
              <a:buChar char="q"/>
            </a:pP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pt-BR" dirty="0"/>
              <a:t>: Ascendente</a:t>
            </a:r>
          </a:p>
          <a:p>
            <a:pPr lvl="2">
              <a:buFont typeface="Wingdings" pitchFamily="2" charset="2"/>
              <a:buChar char="q"/>
            </a:pP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pt-BR" dirty="0"/>
              <a:t>: Descendente</a:t>
            </a:r>
          </a:p>
        </p:txBody>
      </p:sp>
    </p:spTree>
    <p:extLst>
      <p:ext uri="{BB962C8B-B14F-4D97-AF65-F5344CB8AC3E}">
        <p14:creationId xmlns:p14="http://schemas.microsoft.com/office/powerpoint/2010/main" val="3774677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Infográfico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7AC4FD-184A-8626-CEF5-4596982FB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615834"/>
            <a:ext cx="7557025" cy="42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33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151793"/>
                <a:ext cx="7989752" cy="510639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pt-BR" dirty="0"/>
                  <a:t>Operadores lógicos utilizados na cláusula </a:t>
                </a:r>
                <a:r>
                  <a:rPr lang="pt-BR" sz="17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WHERE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AND</a:t>
                </a:r>
                <a:r>
                  <a:rPr lang="pt-BR" sz="1800" dirty="0"/>
                  <a:t>: Retorna um resultado apenas quando as duas condições forem verdadeiras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OR</a:t>
                </a:r>
                <a:r>
                  <a:rPr lang="pt-BR" sz="1800" dirty="0"/>
                  <a:t>: Retorna um resultado quando uma das duas condições for verdadeira</a:t>
                </a:r>
                <a:endParaRPr lang="pt-BR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NOT</a:t>
                </a:r>
                <a:r>
                  <a:rPr lang="pt-BR" dirty="0"/>
                  <a:t>: Retorna o contrário da expressão</a:t>
                </a:r>
                <a:endParaRPr lang="pt-BR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endParaRPr lang="pt-BR" sz="1000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pt-BR" dirty="0"/>
                  <a:t>Operadores relacionais (podem ser aplicados a números e </a:t>
                </a:r>
                <a:r>
                  <a:rPr lang="en-US" i="1" dirty="0"/>
                  <a:t>strings</a:t>
                </a:r>
                <a:r>
                  <a:rPr lang="pt-BR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 sz="1600" b="0" i="1" dirty="0" smtClean="0">
                        <a:latin typeface="Cambria Math" panose="02040503050406030204" pitchFamily="18" charset="0"/>
                      </a:rPr>
                      <m:t>&gt;, ≥,&lt;,≤,=</m:t>
                    </m:r>
                  </m:oMath>
                </a14:m>
                <a:r>
                  <a:rPr lang="pt-BR" dirty="0"/>
                  <a:t>: Maior, maior ou igual, menor, menor ou igual, igual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 sz="1400" b="0" i="1" dirty="0" smtClean="0">
                        <a:latin typeface="Cambria Math" panose="02040503050406030204" pitchFamily="18" charset="0"/>
                      </a:rPr>
                      <m:t>!=,&lt;&gt;</m:t>
                    </m:r>
                  </m:oMath>
                </a14:m>
                <a:r>
                  <a:rPr lang="pt-BR" b="0" dirty="0"/>
                  <a:t>: Dois operadores para a operação diferente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BETWEEN</a:t>
                </a:r>
                <a:r>
                  <a:rPr lang="pt-BR" dirty="0"/>
                  <a:t>: Busca em um intervalo de dados, incluindo o valor inicial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BR" dirty="0"/>
                  <a:t>) e o final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BR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pt-BR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151793"/>
                <a:ext cx="7989752" cy="5106394"/>
              </a:xfrm>
              <a:blipFill>
                <a:blip r:embed="rId3"/>
                <a:stretch>
                  <a:fillRect l="-305" t="-9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Linguagem SQL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Operadores </a:t>
            </a:r>
            <a:r>
              <a:rPr lang="pt-BR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pt-BR" dirty="0"/>
              <a:t> e </a:t>
            </a:r>
            <a:r>
              <a:rPr lang="pt-BR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Frame2" r:id="rId1" imgW="8353440" imgH="5181480"/>
        </mc:Choice>
        <mc:Fallback>
          <p:control name="Frame2" r:id="rId1" imgW="8353440" imgH="5181480">
            <p:pic>
              <p:nvPicPr>
                <p:cNvPr id="4" name="Frame2">
                  <a:extLst>
                    <a:ext uri="{FF2B5EF4-FFF2-40B4-BE49-F238E27FC236}">
                      <a16:creationId xmlns:a16="http://schemas.microsoft.com/office/drawing/2014/main" id="{CBD6ED35-90F2-61F1-51AE-7DE50252093F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395536" y="1556792"/>
                  <a:ext cx="8352928" cy="5184576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062983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3"/>
            <a:ext cx="7989752" cy="51986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Outros operadores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Operador </a:t>
            </a: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pt-BR" kern="1200" dirty="0">
                <a:solidFill>
                  <a:srgbClr val="000000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: Busca com caracteres curinga ‘</a:t>
            </a:r>
            <a:r>
              <a:rPr lang="pt-BR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pt-BR" kern="1200" dirty="0">
                <a:solidFill>
                  <a:srgbClr val="000000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’ e ‘</a:t>
            </a:r>
            <a:r>
              <a:rPr lang="pt-BR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pt-BR" kern="1200" dirty="0">
                <a:solidFill>
                  <a:srgbClr val="000000"/>
                </a:solidFill>
                <a:effectLst/>
                <a:latin typeface="Tw Cen MT" panose="020B0602020104020603" pitchFamily="34" charset="0"/>
                <a:ea typeface="+mn-ea"/>
                <a:cs typeface="+mn-cs"/>
              </a:rPr>
              <a:t>’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Operador </a:t>
            </a: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IS NULL</a:t>
            </a:r>
            <a:r>
              <a:rPr lang="pt-BR" dirty="0"/>
              <a:t>: Verifica pelo nulo (valor desconhecido ou ausência de valor)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Operador </a:t>
            </a: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pt-BR" dirty="0"/>
              <a:t>: Busca em uma lista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1000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Observação: Dependendo do SGBD, o comportamento </a:t>
            </a:r>
            <a:r>
              <a:rPr lang="pt-BR" i="1" dirty="0"/>
              <a:t>default </a:t>
            </a:r>
            <a:r>
              <a:rPr lang="pt-BR" dirty="0"/>
              <a:t>para busca em </a:t>
            </a:r>
            <a:r>
              <a:rPr lang="en-US" i="1" dirty="0"/>
              <a:t>strings</a:t>
            </a:r>
            <a:r>
              <a:rPr lang="pt-BR" i="1" dirty="0"/>
              <a:t> </a:t>
            </a:r>
            <a:r>
              <a:rPr lang="pt-BR" dirty="0"/>
              <a:t>poderá ser </a:t>
            </a:r>
            <a:r>
              <a:rPr lang="en-US" i="1" dirty="0"/>
              <a:t>case insensitive </a:t>
            </a:r>
            <a:r>
              <a:rPr lang="pt-BR" dirty="0"/>
              <a:t>(MySQL) ou </a:t>
            </a:r>
            <a:r>
              <a:rPr lang="en-US" i="1" dirty="0"/>
              <a:t>case sensitive </a:t>
            </a:r>
            <a:r>
              <a:rPr lang="pt-BR" dirty="0"/>
              <a:t>(PostgreSQL, Oracle)</a:t>
            </a:r>
          </a:p>
        </p:txBody>
      </p:sp>
    </p:spTree>
    <p:extLst>
      <p:ext uri="{BB962C8B-B14F-4D97-AF65-F5344CB8AC3E}">
        <p14:creationId xmlns:p14="http://schemas.microsoft.com/office/powerpoint/2010/main" val="120107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DA0D9-EB25-37C3-4622-9E1F723F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0002"/>
            <a:ext cx="8123238" cy="638535"/>
          </a:xfrm>
        </p:spPr>
        <p:txBody>
          <a:bodyPr/>
          <a:lstStyle/>
          <a:p>
            <a:r>
              <a:rPr lang="pt-BR" dirty="0"/>
              <a:t>T</a:t>
            </a:r>
            <a:r>
              <a:rPr lang="pt-BR" sz="2600" dirty="0"/>
              <a:t>ó</a:t>
            </a:r>
            <a:r>
              <a:rPr lang="pt-BR" dirty="0"/>
              <a:t>picos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6C6FA-EAFD-2B66-CB0A-AFAADD536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pt-BR" dirty="0"/>
              <a:t>Tipos de dados do MySQL</a:t>
            </a:r>
          </a:p>
          <a:p>
            <a:pPr marL="457200" indent="-457200" eaLnBrk="1" hangingPunct="1"/>
            <a:r>
              <a:rPr lang="pt-BR" dirty="0"/>
              <a:t>Comandos MySQL</a:t>
            </a:r>
          </a:p>
          <a:p>
            <a:pPr marL="457200" indent="-457200" eaLnBrk="1" hangingPunct="1"/>
            <a:r>
              <a:rPr lang="pt-BR" dirty="0"/>
              <a:t>Funções MySQL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2C3CFF-324F-AD2B-0FD1-622BD7AB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798370" y="3266553"/>
            <a:ext cx="3664013" cy="2955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808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3"/>
            <a:ext cx="8238958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O comando </a:t>
            </a:r>
            <a:r>
              <a:rPr lang="pt-BR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1800" dirty="0"/>
              <a:t> </a:t>
            </a:r>
            <a:r>
              <a:rPr lang="pt-BR" dirty="0"/>
              <a:t>suporta ainda opcionalmente as cláusulas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  <a:r>
              <a:rPr lang="pt-BR" dirty="0"/>
              <a:t>: Registros são processados na ordem especificada, podendo ser ainda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pt-BR" dirty="0"/>
              <a:t>: Ordem ascendente</a:t>
            </a:r>
            <a:endParaRPr lang="pt-B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pt-BR" dirty="0"/>
              <a:t>: Ordem descendente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pt-BR" dirty="0"/>
              <a:t>: Limita o número de registros afetados pelo comando, com os parâmetros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pt-BR" dirty="0"/>
              <a:t>: Deslocamento, ou seja, qual será o primeiro registro a ser considerado, iniciando com 0</a:t>
            </a:r>
            <a:endParaRPr lang="pt-B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CONTAGEM</a:t>
            </a:r>
            <a:r>
              <a:rPr lang="pt-BR" dirty="0"/>
              <a:t>: Número de registros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Sintaxe alternativa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SELECT campo(s) </a:t>
            </a:r>
            <a:b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FROM tabela(s) </a:t>
            </a:r>
            <a:b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LIMIT X OFFSET Y;</a:t>
            </a:r>
          </a:p>
        </p:txBody>
      </p:sp>
      <p:pic>
        <p:nvPicPr>
          <p:cNvPr id="5" name="Imagem 4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5947825-7DF2-419A-BE63-2FCBC4EDE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4624"/>
            <a:ext cx="1008112" cy="68162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710B20-45D0-F68E-1422-541C91B11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413" y="4045074"/>
            <a:ext cx="42386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1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dirty="0"/>
              <a:t>Formatação de valores monetários</a:t>
            </a:r>
          </a:p>
          <a:p>
            <a:pPr marL="266700" indent="0">
              <a:spcBef>
                <a:spcPts val="0"/>
              </a:spcBef>
              <a:buNone/>
              <a:tabLst>
                <a:tab pos="714375" algn="l"/>
                <a:tab pos="1076325" algn="l"/>
                <a:tab pos="1438275" algn="l"/>
                <a:tab pos="2867025" algn="l"/>
                <a:tab pos="3409950" algn="l"/>
              </a:tabLst>
            </a:pPr>
            <a:r>
              <a:rPr lang="pt-BR" sz="1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700" b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'R$ '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66700" indent="0">
              <a:spcBef>
                <a:spcPts val="0"/>
              </a:spcBef>
              <a:buNone/>
              <a:tabLst>
                <a:tab pos="714375" algn="l"/>
                <a:tab pos="1076325" algn="l"/>
                <a:tab pos="1438275" algn="l"/>
                <a:tab pos="2867025" algn="l"/>
                <a:tab pos="3409950" algn="l"/>
              </a:tabLst>
            </a:pP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7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lpad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pt-BR" sz="17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6700" indent="0">
              <a:spcBef>
                <a:spcPts val="0"/>
              </a:spcBef>
              <a:buNone/>
              <a:tabLst>
                <a:tab pos="714375" algn="l"/>
                <a:tab pos="1076325" algn="l"/>
                <a:tab pos="1438275" algn="l"/>
                <a:tab pos="2867025" algn="l"/>
                <a:tab pos="3409950" algn="l"/>
              </a:tabLst>
            </a:pP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sz="1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salario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700" b="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700" b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1700" b="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de_DE</a:t>
            </a:r>
            <a:r>
              <a:rPr lang="pt-BR" sz="1700" b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pt-BR" sz="17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6700" indent="0">
              <a:spcBef>
                <a:spcPts val="0"/>
              </a:spcBef>
              <a:buNone/>
              <a:tabLst>
                <a:tab pos="714375" algn="l"/>
                <a:tab pos="1076325" algn="l"/>
                <a:tab pos="1438275" algn="l"/>
                <a:tab pos="2867025" algn="l"/>
                <a:tab pos="3409950" algn="l"/>
              </a:tabLst>
            </a:pP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		</a:t>
            </a:r>
            <a:r>
              <a:rPr lang="pt-BR" sz="1700" b="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pt-BR" sz="17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6700" indent="0">
              <a:spcBef>
                <a:spcPts val="0"/>
              </a:spcBef>
              <a:buNone/>
              <a:tabLst>
                <a:tab pos="714375" algn="l"/>
                <a:tab pos="1076325" algn="l"/>
                <a:tab pos="1438275" algn="l"/>
                <a:tab pos="2867025" algn="l"/>
                <a:tab pos="3409950" algn="l"/>
              </a:tabLst>
            </a:pP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pt-BR" sz="1700" b="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endParaRPr lang="pt-BR" sz="17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6700" indent="0">
              <a:spcBef>
                <a:spcPts val="0"/>
              </a:spcBef>
              <a:buNone/>
              <a:tabLst>
                <a:tab pos="714375" algn="l"/>
                <a:tab pos="1076325" algn="l"/>
                <a:tab pos="1438275" algn="l"/>
                <a:tab pos="2867025" algn="l"/>
                <a:tab pos="3409950" algn="l"/>
              </a:tabLst>
            </a:pP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sz="17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6700" indent="0">
              <a:spcBef>
                <a:spcPts val="0"/>
              </a:spcBef>
              <a:buNone/>
              <a:tabLst>
                <a:tab pos="714375" algn="l"/>
                <a:tab pos="1076325" algn="l"/>
                <a:tab pos="1885950" algn="l"/>
                <a:tab pos="2867025" algn="l"/>
                <a:tab pos="3409950" algn="l"/>
              </a:tabLst>
            </a:pP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salário</a:t>
            </a:r>
          </a:p>
          <a:p>
            <a:pPr marL="266700" indent="0">
              <a:spcBef>
                <a:spcPts val="0"/>
              </a:spcBef>
              <a:buNone/>
              <a:tabLst>
                <a:tab pos="714375" algn="l"/>
                <a:tab pos="1076325" algn="l"/>
                <a:tab pos="1438275" algn="l"/>
                <a:tab pos="2867025" algn="l"/>
                <a:tab pos="3409950" algn="l"/>
              </a:tabLst>
            </a:pPr>
            <a:r>
              <a:rPr lang="pt-BR" sz="17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17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teste</a:t>
            </a:r>
            <a:r>
              <a:rPr lang="pt-BR" sz="17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t-BR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Palavra-chave </a:t>
            </a:r>
            <a:r>
              <a:rPr lang="pt-BR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BINARY</a:t>
            </a:r>
            <a:r>
              <a:rPr lang="pt-BR" dirty="0"/>
              <a:t>: Diferencia maiúscula de minúscula (</a:t>
            </a:r>
            <a:r>
              <a:rPr lang="en-US" i="1" dirty="0"/>
              <a:t>case sensitive</a:t>
            </a:r>
            <a:r>
              <a:rPr lang="pt-BR" dirty="0"/>
              <a:t>)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45582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3"/>
            <a:ext cx="8238958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Uma chave consiste em uma ou mais colunas de uma relação (tabela) cujos valores são usados para identificar de forma exclusiva uma linha ou conjunto de linhas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Pode ser única (identifica uma única linha) ou não-única (identifica um conjunto de linhas)</a:t>
            </a:r>
          </a:p>
          <a:p>
            <a:pPr lvl="1"/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dirty="0">
                <a:hlinkClick r:id="rId3"/>
              </a:rPr>
              <a:t>Chave primária</a:t>
            </a:r>
            <a:r>
              <a:rPr lang="pt-BR" dirty="0"/>
              <a:t> (</a:t>
            </a:r>
            <a:r>
              <a:rPr lang="en-US" i="1" dirty="0"/>
              <a:t>primary key </a:t>
            </a:r>
            <a:r>
              <a:rPr lang="en-US" dirty="0"/>
              <a:t>/ PK</a:t>
            </a:r>
            <a:r>
              <a:rPr lang="pt-BR" dirty="0"/>
              <a:t>): Campo ou conjunto de campos que identifica cada registro de forma única (portanto, não pode haver dois registros com os mesmos valores de chave primária)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Chaves primárias não aceitam valores duplicados e nem valores nulos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É a chave candidata escolhida para ser a chave principal na relação</a:t>
            </a:r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1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É possível criar a chave primária juntamente com a tabela ou adicionar esta restrição mais tarde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Para remover uma chave primária deve-se usar o nome da restrição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39214663-1EC0-27E8-F740-DC00C137F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33" y="3573016"/>
            <a:ext cx="6577533" cy="823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755D92C9-9B94-EAC3-BC35-E1EB1B5CD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32260"/>
            <a:ext cx="3757568" cy="1352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3028EAE9-17F8-9D9A-CAB1-5CB14AA22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56" y="1949564"/>
            <a:ext cx="3464120" cy="1428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930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>
                <a:hlinkClick r:id="rId3"/>
              </a:rPr>
              <a:t>Chave estrangeira</a:t>
            </a:r>
            <a:r>
              <a:rPr lang="pt-BR" dirty="0"/>
              <a:t> (</a:t>
            </a:r>
            <a:r>
              <a:rPr lang="en-US" i="1" dirty="0"/>
              <a:t>foreign key </a:t>
            </a:r>
            <a:r>
              <a:rPr lang="en-US" dirty="0"/>
              <a:t>/ FK</a:t>
            </a:r>
            <a:r>
              <a:rPr lang="pt-BR" dirty="0"/>
              <a:t>): Conjunto de atributos em uma tabela que faz referência à chave primária de outra tabela, conectando-as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Estabelece um relacionamento com a chave primária (PK) de outra tabela relacionada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A tabela que contém a chave estrangeira é chamada tabela filha e a que contém a chave primária é a tabela pai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Sintaxe para adicionar uma chave estrangeira segundo o padrão SQL: 2003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116C05D-7C9E-E8F1-BE57-9347F6A3B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79" y="3645024"/>
            <a:ext cx="6432241" cy="1566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47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3"/>
            <a:ext cx="8312726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Sintaxe para criar uma chave estrangeira juntamente com uma tabela segundo o padrão SQL: 2003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No caso da chave estrangeira ser uma única coluna, pode-se usar a seguinte sintaxe</a:t>
            </a:r>
          </a:p>
        </p:txBody>
      </p:sp>
      <p:pic>
        <p:nvPicPr>
          <p:cNvPr id="7" name="Imagem 6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47DD296E-8D45-F29E-0168-68F991D7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865015"/>
            <a:ext cx="8312727" cy="1776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Texto, Carta&#10;&#10;Descrição gerada automaticamente">
            <a:extLst>
              <a:ext uri="{FF2B5EF4-FFF2-40B4-BE49-F238E27FC236}">
                <a16:creationId xmlns:a16="http://schemas.microsoft.com/office/drawing/2014/main" id="{3198CC0B-891D-D52D-B94A-97DEB22A2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4294798"/>
            <a:ext cx="6870023" cy="1566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51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Categorias de </a:t>
            </a:r>
            <a:r>
              <a:rPr lang="pt-BR" dirty="0">
                <a:hlinkClick r:id="rId3"/>
              </a:rPr>
              <a:t>funções</a:t>
            </a:r>
            <a:r>
              <a:rPr lang="pt-BR" dirty="0"/>
              <a:t> do MySQL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Matemáticas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Agregação (estatística)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 dirty="0"/>
              <a:t>Strings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Conversão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Data/hora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Informação</a:t>
            </a:r>
          </a:p>
        </p:txBody>
      </p:sp>
    </p:spTree>
    <p:extLst>
      <p:ext uri="{BB962C8B-B14F-4D97-AF65-F5344CB8AC3E}">
        <p14:creationId xmlns:p14="http://schemas.microsoft.com/office/powerpoint/2010/main" val="3219789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>
                <a:hlinkClick r:id="rId3"/>
              </a:rPr>
              <a:t>Operadores matemáticos</a:t>
            </a:r>
            <a:endParaRPr lang="pt-BR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sz="1800" dirty="0"/>
              <a:t>:</a:t>
            </a:r>
            <a:r>
              <a:rPr lang="pt-BR" dirty="0"/>
              <a:t> Soma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pt-BR" sz="1800" dirty="0"/>
              <a:t>:</a:t>
            </a:r>
            <a:r>
              <a:rPr lang="pt-BR" dirty="0"/>
              <a:t> Subtração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800" dirty="0"/>
              <a:t>:</a:t>
            </a:r>
            <a:r>
              <a:rPr lang="pt-BR" dirty="0"/>
              <a:t> Divisão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800" dirty="0"/>
              <a:t>:</a:t>
            </a:r>
            <a:r>
              <a:rPr lang="pt-BR" dirty="0"/>
              <a:t> Multiplicação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pt-BR" dirty="0"/>
              <a:t> ou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</a:t>
            </a:r>
            <a:r>
              <a:rPr lang="pt-BR" dirty="0"/>
              <a:t>: Módulo (resto da divisão)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pt-BR" dirty="0"/>
              <a:t>: Divisão inteira</a:t>
            </a:r>
          </a:p>
        </p:txBody>
      </p:sp>
    </p:spTree>
    <p:extLst>
      <p:ext uri="{BB962C8B-B14F-4D97-AF65-F5344CB8AC3E}">
        <p14:creationId xmlns:p14="http://schemas.microsoft.com/office/powerpoint/2010/main" val="754118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MySQL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81191" y="1151793"/>
                <a:ext cx="8123239" cy="4810857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pt-BR" dirty="0"/>
                  <a:t>Funções </a:t>
                </a:r>
                <a:r>
                  <a:rPr lang="pt-BR" dirty="0">
                    <a:hlinkClick r:id="rId3"/>
                  </a:rPr>
                  <a:t>matemáticas</a:t>
                </a:r>
                <a:endParaRPr lang="pt-BR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abs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Retorna o valor absoluto de um número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pi()</a:t>
                </a:r>
                <a:r>
                  <a:rPr lang="pt-BR" dirty="0"/>
                  <a:t>: Retorna o valor de Pi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pow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power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x,y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pt-BR" dirty="0"/>
                  <a:t>: Retorna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elevado 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endParaRPr lang="pt-BR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rand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Retorna um número aleatório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round()</a:t>
                </a:r>
                <a:r>
                  <a:rPr lang="pt-BR" dirty="0"/>
                  <a:t>: Arredonda um valor numérico para um número informado de casas decimais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sin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()/cos()/</a:t>
                </a: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tan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Retorna o seno/cosseno/tangente de um número em radianos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sqrt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Calcula a raiz quadrada de um argumento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truncate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Trunca (“corta”) um valor numérico, mostrando um número especificado de casas decimais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1" y="1151793"/>
                <a:ext cx="8123239" cy="4810857"/>
              </a:xfrm>
              <a:blipFill>
                <a:blip r:embed="rId4"/>
                <a:stretch>
                  <a:fillRect l="-300" t="-7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687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Funções de </a:t>
            </a:r>
            <a:r>
              <a:rPr lang="pt-BR" dirty="0">
                <a:hlinkClick r:id="rId3"/>
              </a:rPr>
              <a:t>agregação</a:t>
            </a:r>
            <a:endParaRPr lang="pt-BR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Retorna a média do argumento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Informa o número de registros retornados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pt-BR" dirty="0"/>
              <a:t>: Devolve o número de registros recuperados pela consulta, incluindo no cálculo os registros que contenham valores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(DISTINCT)</a:t>
            </a:r>
            <a:r>
              <a:rPr lang="pt-BR" dirty="0"/>
              <a:t>: Retorna o número de registros diferentes retornados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min()/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Retorna o valor mínimo/máximo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  <a:r>
              <a:rPr lang="pt-BR" dirty="0"/>
              <a:t>: Retorna a soma do argumento</a:t>
            </a:r>
          </a:p>
        </p:txBody>
      </p:sp>
    </p:spTree>
    <p:extLst>
      <p:ext uri="{BB962C8B-B14F-4D97-AF65-F5344CB8AC3E}">
        <p14:creationId xmlns:p14="http://schemas.microsoft.com/office/powerpoint/2010/main" val="277687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Tipos de Dados do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3"/>
            <a:ext cx="7989752" cy="51063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Principais tipos de dados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37DC1D12-9722-9D7C-873A-308354A33A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520970"/>
                  </p:ext>
                </p:extLst>
              </p:nvPr>
            </p:nvGraphicFramePr>
            <p:xfrm>
              <a:off x="159391" y="1595930"/>
              <a:ext cx="8741328" cy="362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5857">
                      <a:extLst>
                        <a:ext uri="{9D8B030D-6E8A-4147-A177-3AD203B41FA5}">
                          <a16:colId xmlns:a16="http://schemas.microsoft.com/office/drawing/2014/main" val="2460921828"/>
                        </a:ext>
                      </a:extLst>
                    </a:gridCol>
                    <a:gridCol w="2988689">
                      <a:extLst>
                        <a:ext uri="{9D8B030D-6E8A-4147-A177-3AD203B41FA5}">
                          <a16:colId xmlns:a16="http://schemas.microsoft.com/office/drawing/2014/main" val="4052916220"/>
                        </a:ext>
                      </a:extLst>
                    </a:gridCol>
                    <a:gridCol w="1106947">
                      <a:extLst>
                        <a:ext uri="{9D8B030D-6E8A-4147-A177-3AD203B41FA5}">
                          <a16:colId xmlns:a16="http://schemas.microsoft.com/office/drawing/2014/main" val="494501094"/>
                        </a:ext>
                      </a:extLst>
                    </a:gridCol>
                    <a:gridCol w="3409835">
                      <a:extLst>
                        <a:ext uri="{9D8B030D-6E8A-4147-A177-3AD203B41FA5}">
                          <a16:colId xmlns:a16="http://schemas.microsoft.com/office/drawing/2014/main" val="1464558501"/>
                        </a:ext>
                      </a:extLst>
                    </a:gridCol>
                  </a:tblGrid>
                  <a:tr h="19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Tipo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Especificação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Tipo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Especificação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63356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CHAR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i="1" noProof="0" dirty="0"/>
                            <a:t>String</a:t>
                          </a:r>
                          <a:r>
                            <a:rPr lang="pt-BR" sz="1200" i="1" dirty="0"/>
                            <a:t> </a:t>
                          </a:r>
                          <a:r>
                            <a:rPr lang="pt-BR" sz="1200" i="0" dirty="0"/>
                            <a:t>de tamanho fixo(0 a 255 caracteres)</a:t>
                          </a:r>
                          <a:endParaRPr lang="pt-BR" sz="12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TINYINT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Inteiro (-128 a 127 ou 0 a 255)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874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VARCHAR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String</a:t>
                          </a:r>
                          <a:r>
                            <a:rPr kumimoji="0" lang="pt-B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variável (0 a 65.535 caracteres)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SMALLINT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Inteiro (-32.768 a 32.767 ou a 65.535)</a:t>
                          </a:r>
                          <a:endParaRPr lang="pt-BR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84298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TEXT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String</a:t>
                          </a:r>
                          <a:r>
                            <a:rPr kumimoji="0" lang="pt-B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(0 a 65.535 caracteres)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MEDIUMINT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Inteiro (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23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a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23</m:t>
                                  </m:r>
                                </m:sup>
                              </m:sSup>
                              <m:r>
                                <a:rPr kumimoji="0" lang="pt-B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ou 0 a 16.777.215)</a:t>
                          </a:r>
                          <a:endParaRPr lang="pt-BR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3559323"/>
                      </a:ext>
                    </a:extLst>
                  </a:tr>
                  <a:tr h="230353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BLOB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Objeto binário com até 65.535 </a:t>
                          </a:r>
                          <a:r>
                            <a:rPr lang="pt-BR" sz="1200" i="1" dirty="0"/>
                            <a:t>bytes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Inteiro (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31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a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31</m:t>
                                  </m:r>
                                </m:sup>
                              </m:sSup>
                              <m:r>
                                <a:rPr kumimoji="0" lang="pt-B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ou 0 a 4.294.967.295)</a:t>
                          </a:r>
                          <a:endParaRPr lang="pt-BR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334015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MEDIUMTEXT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String</a:t>
                          </a:r>
                          <a:r>
                            <a:rPr kumimoji="0" lang="pt-B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(0 a 16.777.215 caracteres)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BIGINT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Inteiro (</a:t>
                          </a:r>
                          <a14:m>
                            <m:oMath xmlns:m="http://schemas.openxmlformats.org/officeDocument/2006/math">
                              <m:r>
                                <a:rPr kumimoji="0" lang="pt-B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63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a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63</m:t>
                                  </m:r>
                                </m:sup>
                              </m:sSup>
                              <m:r>
                                <a:rPr kumimoji="0" lang="pt-BR" sz="1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oMath>
                          </a14:m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ou 0 a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pt-BR" sz="1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64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)</a:t>
                          </a:r>
                          <a:endParaRPr lang="pt-BR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29951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MEDIUMBLOB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/>
                            <a:t>Objeto binário com até 1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6.777.215</a:t>
                          </a:r>
                          <a:r>
                            <a:rPr lang="pt-BR" sz="1200" dirty="0"/>
                            <a:t> </a:t>
                          </a:r>
                          <a:r>
                            <a:rPr lang="pt-BR" sz="1200" i="1" dirty="0"/>
                            <a:t>bytes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FLOAT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Ponto-flutuante de precisão simples (até 23 dígitos)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8929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LONGTEXT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String</a:t>
                          </a:r>
                          <a:r>
                            <a:rPr kumimoji="0" lang="pt-B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(0 a 4.294.967.295 caracteres)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DOUBLE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Ponto-flutuante de precisão dupla (até 53 dígitos)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6236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LONGBLOB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Objeto binário (até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4.294.967.295</a:t>
                          </a:r>
                          <a:r>
                            <a:rPr lang="pt-BR" sz="1200" dirty="0"/>
                            <a:t> </a:t>
                          </a:r>
                          <a:r>
                            <a:rPr lang="pt-BR" sz="1200" i="1" dirty="0"/>
                            <a:t>bytes</a:t>
                          </a:r>
                          <a:r>
                            <a:rPr lang="pt-BR" sz="1200" i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DECIMAL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Valor exato de ponto-fixo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69939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ENUM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Lista de itens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YYYY-MM-DD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5238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Elementos de um conjunto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DATETIME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YYYY-MM-DD HH:MM:SS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99103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BOOLEAN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Verdadeiro ou falso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TIMESTAMP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YYYY-MM-DD HH:MM:SS com fuso horário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9021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NULL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Nulo, indica ausência de valor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HH:MM:SS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95093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37DC1D12-9722-9D7C-873A-308354A33A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520970"/>
                  </p:ext>
                </p:extLst>
              </p:nvPr>
            </p:nvGraphicFramePr>
            <p:xfrm>
              <a:off x="159391" y="1595930"/>
              <a:ext cx="8741328" cy="3627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5857">
                      <a:extLst>
                        <a:ext uri="{9D8B030D-6E8A-4147-A177-3AD203B41FA5}">
                          <a16:colId xmlns:a16="http://schemas.microsoft.com/office/drawing/2014/main" val="2460921828"/>
                        </a:ext>
                      </a:extLst>
                    </a:gridCol>
                    <a:gridCol w="2988689">
                      <a:extLst>
                        <a:ext uri="{9D8B030D-6E8A-4147-A177-3AD203B41FA5}">
                          <a16:colId xmlns:a16="http://schemas.microsoft.com/office/drawing/2014/main" val="4052916220"/>
                        </a:ext>
                      </a:extLst>
                    </a:gridCol>
                    <a:gridCol w="1106947">
                      <a:extLst>
                        <a:ext uri="{9D8B030D-6E8A-4147-A177-3AD203B41FA5}">
                          <a16:colId xmlns:a16="http://schemas.microsoft.com/office/drawing/2014/main" val="494501094"/>
                        </a:ext>
                      </a:extLst>
                    </a:gridCol>
                    <a:gridCol w="3409835">
                      <a:extLst>
                        <a:ext uri="{9D8B030D-6E8A-4147-A177-3AD203B41FA5}">
                          <a16:colId xmlns:a16="http://schemas.microsoft.com/office/drawing/2014/main" val="146455850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Tipo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Especificação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Tipo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600" dirty="0"/>
                            <a:t>Especificação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633569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CHAR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i="1" noProof="0" dirty="0"/>
                            <a:t>String</a:t>
                          </a:r>
                          <a:r>
                            <a:rPr lang="pt-BR" sz="1200" i="1" dirty="0"/>
                            <a:t> </a:t>
                          </a:r>
                          <a:r>
                            <a:rPr lang="pt-BR" sz="1200" i="0" dirty="0"/>
                            <a:t>de tamanho fixo(0 a 255 caracteres)</a:t>
                          </a:r>
                          <a:endParaRPr lang="pt-BR" sz="12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TINYINT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Inteiro (-128 a 127 ou 0 a 255)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15874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VARCHAR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String</a:t>
                          </a:r>
                          <a:r>
                            <a:rPr kumimoji="0" lang="pt-B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variável (0 a 65.535 caracteres)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SMALLINT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Inteiro (-32.768 a 32.767 ou a 65.535)</a:t>
                          </a:r>
                          <a:endParaRPr lang="pt-BR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84298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TEXT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String</a:t>
                          </a:r>
                          <a:r>
                            <a:rPr kumimoji="0" lang="pt-B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(0 a 65.535 caracteres)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MEDIUMINT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56429" t="-326667" r="-714" b="-9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55932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BLOB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Objeto binário com até 65.535 </a:t>
                          </a:r>
                          <a:r>
                            <a:rPr lang="pt-BR" sz="1200" i="1" dirty="0"/>
                            <a:t>bytes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56429" t="-426667" r="-714" b="-8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334015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MEDIUMTEXT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String</a:t>
                          </a:r>
                          <a:r>
                            <a:rPr kumimoji="0" lang="pt-B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(0 a 16.777.215 caracteres)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BIGINT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56429" t="-526667" r="-714" b="-7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299517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MEDIUMBLOB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/>
                            <a:t>Objeto binário com até 1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6.777.215</a:t>
                          </a:r>
                          <a:r>
                            <a:rPr lang="pt-BR" sz="1200" dirty="0"/>
                            <a:t> </a:t>
                          </a:r>
                          <a:r>
                            <a:rPr lang="pt-BR" sz="1200" i="1" dirty="0"/>
                            <a:t>bytes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FLOAT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Ponto-flutuante de precisão simples (até 23 dígitos)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89299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LONGTEXT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String</a:t>
                          </a:r>
                          <a:r>
                            <a:rPr kumimoji="0" lang="pt-B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(0 a 4.294.967.295 caracteres)</a:t>
                          </a:r>
                          <a:endParaRPr lang="pt-BR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DOUBLE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Ponto-flutuante de precisão dupla (até 53 dígitos)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6236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LONGBLOB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Objeto binário (até </a:t>
                          </a:r>
                          <a:r>
                            <a:rPr kumimoji="0" lang="pt-B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w Cen MT"/>
                              <a:ea typeface="+mn-ea"/>
                              <a:cs typeface="+mn-cs"/>
                            </a:rPr>
                            <a:t>4.294.967.295</a:t>
                          </a:r>
                          <a:r>
                            <a:rPr lang="pt-BR" sz="1200" dirty="0"/>
                            <a:t> </a:t>
                          </a:r>
                          <a:r>
                            <a:rPr lang="pt-BR" sz="1200" i="1" dirty="0"/>
                            <a:t>bytes</a:t>
                          </a:r>
                          <a:r>
                            <a:rPr lang="pt-BR" sz="1200" i="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DECIMAL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Valor exato de ponto-fixo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699396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ENUM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Lista de itens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YYYY-MM-DD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75238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Elementos de um conjunto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DATETIME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YYYY-MM-DD HH:MM:SS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99103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BOOLEAN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Verdadeiro ou falso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TIMESTAMP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YYYY-MM-DD HH:MM:SS com fuso horário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79021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NULL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Nulo, indica ausência de valor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dirty="0"/>
                            <a:t>HH:MM:SS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950937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1582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MySQL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151793"/>
                <a:ext cx="8123237" cy="506803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pt-BR" dirty="0"/>
                  <a:t>Funções para trabalhar com </a:t>
                </a:r>
                <a:r>
                  <a:rPr lang="en-US" i="1" dirty="0">
                    <a:hlinkClick r:id="rId3"/>
                  </a:rPr>
                  <a:t>strings</a:t>
                </a:r>
                <a:endParaRPr lang="en-US" i="1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pt-BR" dirty="0"/>
                  <a:t>Observação: Nas funções </a:t>
                </a:r>
                <a:r>
                  <a:rPr lang="en-US" i="1" dirty="0"/>
                  <a:t>string </a:t>
                </a:r>
                <a:r>
                  <a:rPr lang="pt-BR" dirty="0"/>
                  <a:t>que trabalham com posições, a primeira posição recebe o </a:t>
                </a:r>
                <a:r>
                  <a:rPr lang="pt-BR" b="1" dirty="0">
                    <a:solidFill>
                      <a:srgbClr val="FF0000"/>
                    </a:solidFill>
                  </a:rPr>
                  <a:t>valor 1</a:t>
                </a:r>
                <a:r>
                  <a:rPr lang="pt-BR" dirty="0"/>
                  <a:t> (diferente da maioria das linguagens em que a primeira posição é o </a:t>
                </a:r>
                <a:r>
                  <a:rPr lang="pt-BR" b="1" dirty="0">
                    <a:solidFill>
                      <a:srgbClr val="0000CC"/>
                    </a:solidFill>
                  </a:rPr>
                  <a:t>valor 0</a:t>
                </a:r>
                <a:r>
                  <a:rPr lang="pt-BR" dirty="0"/>
                  <a:t>)</a:t>
                </a:r>
              </a:p>
              <a:p>
                <a:pPr lvl="1">
                  <a:spcBef>
                    <a:spcPts val="300"/>
                  </a:spcBef>
                  <a:buFont typeface="Wingdings" panose="05000000000000000000" pitchFamily="2" charset="2"/>
                  <a:buChar char="q"/>
                </a:pP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concat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sz="1800" dirty="0"/>
                  <a:t>: Concatena duas ou mais </a:t>
                </a:r>
                <a:r>
                  <a:rPr lang="en-US" sz="1800" i="1" dirty="0"/>
                  <a:t>strings</a:t>
                </a:r>
                <a:endParaRPr lang="pt-BR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>
                  <a:spcBef>
                    <a:spcPts val="300"/>
                  </a:spcBef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concat_ws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Concatena duas ou mais </a:t>
                </a:r>
                <a:r>
                  <a:rPr lang="en-US" i="1" dirty="0"/>
                  <a:t>strings</a:t>
                </a:r>
                <a:r>
                  <a:rPr lang="pt-BR" i="1" dirty="0"/>
                  <a:t> </a:t>
                </a:r>
                <a:r>
                  <a:rPr lang="pt-BR" dirty="0"/>
                  <a:t>(com um separador)</a:t>
                </a:r>
              </a:p>
              <a:p>
                <a:pPr lvl="1">
                  <a:spcBef>
                    <a:spcPts val="300"/>
                  </a:spcBef>
                  <a:buFont typeface="Wingdings" panose="05000000000000000000" pitchFamily="2" charset="2"/>
                  <a:buChar char="q"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format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(número, decimais, 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locale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pt-BR" dirty="0"/>
                  <a:t>: Formata uma </a:t>
                </a:r>
                <a:r>
                  <a:rPr lang="en-US" i="1" dirty="0"/>
                  <a:t>string</a:t>
                </a:r>
                <a:r>
                  <a:rPr lang="pt-BR" i="1" dirty="0"/>
                  <a:t> </a:t>
                </a:r>
                <a:r>
                  <a:rPr lang="pt-BR" dirty="0"/>
                  <a:t>numérica com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/>
                  <a:t> casas decimais de acordo com um determinado 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locale</a:t>
                </a:r>
              </a:p>
              <a:p>
                <a:pPr lvl="1">
                  <a:spcBef>
                    <a:spcPts val="300"/>
                  </a:spcBef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left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()/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right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Retorna um número especificados de caracteres à esquerda/direita</a:t>
                </a:r>
              </a:p>
              <a:p>
                <a:pPr lvl="1">
                  <a:spcBef>
                    <a:spcPts val="300"/>
                  </a:spcBef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lpad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()/</a:t>
                </a: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rpad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string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tamanho, </a:t>
                </a:r>
                <a:r>
                  <a:rPr lang="en-US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padstr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r>
                  <a:rPr lang="pt-BR" dirty="0"/>
                  <a:t>: Preenche uma </a:t>
                </a:r>
                <a:r>
                  <a:rPr lang="en-US" i="1" dirty="0"/>
                  <a:t>string</a:t>
                </a:r>
                <a:r>
                  <a:rPr lang="pt-BR" i="1" dirty="0"/>
                  <a:t> </a:t>
                </a:r>
                <a:r>
                  <a:rPr lang="pt-BR" dirty="0"/>
                  <a:t>à esquerda/direita com um caractere informado </a:t>
                </a:r>
              </a:p>
              <a:p>
                <a:pPr lvl="1">
                  <a:spcBef>
                    <a:spcPts val="300"/>
                  </a:spcBef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char_length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Retorna o número de caracteres de uma </a:t>
                </a:r>
                <a:r>
                  <a:rPr lang="en-US" i="1" dirty="0"/>
                  <a:t>string</a:t>
                </a:r>
              </a:p>
              <a:p>
                <a:pPr lvl="1">
                  <a:spcBef>
                    <a:spcPts val="300"/>
                  </a:spcBef>
                  <a:buFont typeface="Wingdings" panose="05000000000000000000" pitchFamily="2" charset="2"/>
                  <a:buChar char="q"/>
                </a:pP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lower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()/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upper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Transforma uma </a:t>
                </a:r>
                <a:r>
                  <a:rPr lang="en-US" i="1" dirty="0"/>
                  <a:t>string </a:t>
                </a:r>
                <a:r>
                  <a:rPr lang="pt-BR" dirty="0"/>
                  <a:t>em minúsculas/maiúsculas </a:t>
                </a:r>
              </a:p>
              <a:p>
                <a:pPr lvl="1">
                  <a:spcBef>
                    <a:spcPts val="300"/>
                  </a:spcBef>
                  <a:buFont typeface="Wingdings" panose="05000000000000000000" pitchFamily="2" charset="2"/>
                  <a:buChar char="q"/>
                </a:pP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ltrim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()/</a:t>
                </a:r>
                <a:r>
                  <a:rPr lang="pt-BR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rtrim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()/</a:t>
                </a:r>
                <a:r>
                  <a:rPr lang="en-US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trim</a:t>
                </a:r>
                <a:r>
                  <a:rPr lang="pt-BR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pt-BR" dirty="0"/>
                  <a:t>: Remove espaços à esquerda/direita/todos de uma </a:t>
                </a:r>
                <a:r>
                  <a:rPr lang="en-US" i="1" dirty="0"/>
                  <a:t>string</a:t>
                </a:r>
                <a:endParaRPr lang="en-US" dirty="0"/>
              </a:p>
              <a:p>
                <a:pPr lvl="1">
                  <a:spcBef>
                    <a:spcPts val="4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151793"/>
                <a:ext cx="8123237" cy="5068032"/>
              </a:xfrm>
              <a:blipFill>
                <a:blip r:embed="rId4"/>
                <a:stretch>
                  <a:fillRect l="-300" t="-7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017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3"/>
            <a:ext cx="7989752" cy="51251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Funções para trabalhar com </a:t>
            </a:r>
            <a:r>
              <a:rPr lang="pt-BR" dirty="0">
                <a:hlinkClick r:id="rId3"/>
              </a:rPr>
              <a:t>datas e horas</a:t>
            </a:r>
            <a:endParaRPr lang="pt-BR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now()/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curdate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current_date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Retorna a data e hora atuais</a:t>
            </a:r>
            <a:endParaRPr lang="pt-BR" sz="16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date()</a:t>
            </a:r>
            <a:r>
              <a:rPr lang="pt-BR" dirty="0"/>
              <a:t>: Extrai a parte da data de um tipo data-hora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Retorna o dia do mês, o número do mês de uma data (1=janeiro) e o ano de uma data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date_diff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time_diff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Calcula a diferença em dias entre duas datas/horas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date_add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adddate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date_sub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dirty="0"/>
              <a:t>: Aritmética com datas/horas, acrescentando ou subtraindo </a:t>
            </a:r>
            <a:r>
              <a:rPr lang="pt-BR" dirty="0">
                <a:hlinkClick r:id="rId4"/>
              </a:rPr>
              <a:t>intervalos de tempo</a:t>
            </a:r>
            <a:endParaRPr lang="pt-BR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addtime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Adiciona um intervalo de tempo a uma hora/data-hora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dayname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monthname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Retorna o nome do dia/mês de uma data informada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hour()/minute()/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Retorna a hora/minuto/segundos de uma data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weekday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Retorna um índice representando o dia da semana (0=segunda-feira)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Extrai parte de uma data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convert_tz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pt-BR" dirty="0"/>
              <a:t>: Converte de um fuso horário para outro</a:t>
            </a:r>
          </a:p>
        </p:txBody>
      </p:sp>
    </p:spTree>
    <p:extLst>
      <p:ext uri="{BB962C8B-B14F-4D97-AF65-F5344CB8AC3E}">
        <p14:creationId xmlns:p14="http://schemas.microsoft.com/office/powerpoint/2010/main" val="3297335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3"/>
            <a:ext cx="8191333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Funções para trabalhar com datas e horas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timestampadd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(unidade, intervalo, 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datahora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dirty="0"/>
              <a:t>: Adiciona um valor de tempo a uma data ou data-hora</a:t>
            </a:r>
            <a:endParaRPr lang="pt-BR" sz="16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timestampdiff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(unidade, datahora1, datahora2)</a:t>
            </a:r>
            <a:r>
              <a:rPr lang="pt-BR" dirty="0"/>
              <a:t>: Retorna a diferença entre duas datas </a:t>
            </a:r>
            <a:r>
              <a:rPr lang="pt-BR" sz="1400" dirty="0"/>
              <a:t>(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datahora2 - datahora1</a:t>
            </a:r>
            <a:r>
              <a:rPr lang="pt-BR" sz="1400" dirty="0"/>
              <a:t>)</a:t>
            </a:r>
            <a:r>
              <a:rPr lang="pt-BR" dirty="0"/>
              <a:t> levando em consideração a unidade de tempo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dirty="0"/>
              <a:t>Pode ser utilizada para calcular a idade atual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dirty="0"/>
              <a:t>Se o horário não for especificado na data, é considerado o valor ‘00:00:00’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Para as duas funções, as unidades possíveis são</a:t>
            </a:r>
          </a:p>
        </p:txBody>
      </p:sp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26845360-C192-B3B8-81F7-566AECE14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02911"/>
              </p:ext>
            </p:extLst>
          </p:nvPr>
        </p:nvGraphicFramePr>
        <p:xfrm>
          <a:off x="3019012" y="3822848"/>
          <a:ext cx="3105976" cy="236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293">
                  <a:extLst>
                    <a:ext uri="{9D8B030D-6E8A-4147-A177-3AD203B41FA5}">
                      <a16:colId xmlns:a16="http://schemas.microsoft.com/office/drawing/2014/main" val="866186946"/>
                    </a:ext>
                  </a:extLst>
                </a:gridCol>
                <a:gridCol w="1654683">
                  <a:extLst>
                    <a:ext uri="{9D8B030D-6E8A-4147-A177-3AD203B41FA5}">
                      <a16:colId xmlns:a16="http://schemas.microsoft.com/office/drawing/2014/main" val="174702354"/>
                    </a:ext>
                  </a:extLst>
                </a:gridCol>
              </a:tblGrid>
              <a:tr h="315035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Parâmetro</a:t>
                      </a:r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Descrição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3876776811"/>
                  </a:ext>
                </a:extLst>
              </a:tr>
              <a:tr h="159579"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MICROSECOND</a:t>
                      </a:r>
                      <a:r>
                        <a:rPr lang="pt-B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pt-BR" sz="1200" dirty="0"/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Microssegundos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3877784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SECOND</a:t>
                      </a:r>
                      <a:endParaRPr lang="pt-BR" sz="1200" dirty="0"/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Segundos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1106109577"/>
                  </a:ext>
                </a:extLst>
              </a:tr>
              <a:tr h="216722">
                <a:tc>
                  <a:txBody>
                    <a:bodyPr/>
                    <a:lstStyle/>
                    <a:p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MINUTE</a:t>
                      </a:r>
                      <a:endParaRPr lang="pt-BR" sz="1200" dirty="0"/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Minutos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2633518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HOUR</a:t>
                      </a:r>
                      <a:endParaRPr lang="pt-BR" sz="1200" dirty="0"/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Horas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510195532"/>
                  </a:ext>
                </a:extLst>
              </a:tr>
              <a:tr h="104102">
                <a:tc>
                  <a:txBody>
                    <a:bodyPr/>
                    <a:lstStyle/>
                    <a:p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DAY</a:t>
                      </a:r>
                      <a:endParaRPr lang="pt-BR" sz="1200" dirty="0"/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Dias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587330052"/>
                  </a:ext>
                </a:extLst>
              </a:tr>
              <a:tr h="68151">
                <a:tc>
                  <a:txBody>
                    <a:bodyPr/>
                    <a:lstStyle/>
                    <a:p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WEEK</a:t>
                      </a:r>
                      <a:endParaRPr lang="pt-BR" sz="1200" dirty="0"/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Semanas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179193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0" lang="pt-B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MONTH</a:t>
                      </a:r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Meses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3216488915"/>
                  </a:ext>
                </a:extLst>
              </a:tr>
              <a:tr h="95583">
                <a:tc>
                  <a:txBody>
                    <a:bodyPr/>
                    <a:lstStyle/>
                    <a:p>
                      <a:r>
                        <a:rPr kumimoji="0" lang="pt-B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QUARTER</a:t>
                      </a:r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Trimestres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3709461381"/>
                  </a:ext>
                </a:extLst>
              </a:tr>
              <a:tr h="73295">
                <a:tc>
                  <a:txBody>
                    <a:bodyPr/>
                    <a:lstStyle/>
                    <a:p>
                      <a:r>
                        <a:rPr kumimoji="0" lang="pt-BR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YEAR</a:t>
                      </a:r>
                    </a:p>
                  </a:txBody>
                  <a:tcPr marT="14400" marB="0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Anos</a:t>
                      </a:r>
                    </a:p>
                  </a:txBody>
                  <a:tcPr marT="14400" marB="0"/>
                </a:tc>
                <a:extLst>
                  <a:ext uri="{0D108BD9-81ED-4DB2-BD59-A6C34878D82A}">
                    <a16:rowId xmlns:a16="http://schemas.microsoft.com/office/drawing/2014/main" val="3528210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112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Funções para trabalhar com datas e horas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date_format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(data, formato)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dirty="0"/>
              <a:t>Formata uma data de acordo com</a:t>
            </a:r>
            <a:br>
              <a:rPr lang="pt-BR" dirty="0"/>
            </a:br>
            <a:r>
              <a:rPr lang="pt-BR" dirty="0"/>
              <a:t>um formato especificado e retorna</a:t>
            </a:r>
            <a:br>
              <a:rPr lang="pt-BR" dirty="0"/>
            </a:br>
            <a:r>
              <a:rPr lang="pt-BR" dirty="0"/>
              <a:t>uma </a:t>
            </a:r>
            <a:r>
              <a:rPr lang="en-US" i="1" dirty="0"/>
              <a:t>string</a:t>
            </a:r>
            <a:r>
              <a:rPr lang="pt-BR" i="1" dirty="0"/>
              <a:t> </a:t>
            </a:r>
            <a:r>
              <a:rPr lang="pt-BR" dirty="0"/>
              <a:t>como resultado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time_format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(hora, formato)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dirty="0"/>
              <a:t>Formata uma hora de acordo com</a:t>
            </a:r>
            <a:br>
              <a:rPr lang="pt-BR" dirty="0"/>
            </a:br>
            <a:r>
              <a:rPr lang="pt-BR" dirty="0"/>
              <a:t>um formato especificado e retorna</a:t>
            </a:r>
            <a:br>
              <a:rPr lang="pt-BR" dirty="0"/>
            </a:br>
            <a:r>
              <a:rPr lang="pt-BR" dirty="0"/>
              <a:t>uma </a:t>
            </a:r>
            <a:r>
              <a:rPr lang="en-US" i="1" dirty="0"/>
              <a:t>string</a:t>
            </a:r>
            <a:r>
              <a:rPr lang="pt-BR" i="1" dirty="0"/>
              <a:t> </a:t>
            </a:r>
            <a:r>
              <a:rPr lang="pt-BR" dirty="0"/>
              <a:t>como resultado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str_to_date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formato)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dirty="0"/>
              <a:t>Recebe uma data em formato </a:t>
            </a:r>
            <a:r>
              <a:rPr lang="en-US" i="1" dirty="0"/>
              <a:t>string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e retorna uma data-hora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pt-BR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A tabela ao lado mostra os</a:t>
            </a:r>
            <a:br>
              <a:rPr lang="pt-BR" dirty="0"/>
            </a:br>
            <a:r>
              <a:rPr lang="pt-BR" dirty="0"/>
              <a:t>especificadores de formato</a:t>
            </a:r>
            <a:br>
              <a:rPr lang="pt-BR" dirty="0"/>
            </a:br>
            <a:r>
              <a:rPr lang="pt-BR" dirty="0"/>
              <a:t>válidos para as 3 funções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9578505-8373-2A69-DD94-A157BEAC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604" y="1518965"/>
            <a:ext cx="4686795" cy="4828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885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Internacionalizando o tratamento </a:t>
            </a:r>
            <a:br>
              <a:rPr lang="pt-BR" dirty="0"/>
            </a:br>
            <a:r>
              <a:rPr lang="pt-BR" dirty="0"/>
              <a:t>de datas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lc_time_names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pt_BR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@@lc_time_names;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monthname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(now());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(now());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date_format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current_date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'%d de %M de %Y') 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as 'data 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atual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A65B73-BA41-6D5A-7E82-2A0A3A99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79" y="0"/>
            <a:ext cx="499492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É possível escrever comentários no MySQL de algumas formas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Usando dois hifens (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pt-BR" dirty="0"/>
              <a:t>), forma aceita por outros SGBDs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Usando cerquilha (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pt-BR" dirty="0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lang="pt-BR" dirty="0"/>
              <a:t> para iniciar um comentário e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pt-BR" dirty="0"/>
              <a:t> para fechar o comentário, essa forma é usada para mais de uma linha de comentário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7DA85EF-347F-E901-51A5-89E037B6A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94" y="3007679"/>
            <a:ext cx="3247613" cy="256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50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Criando/apagando um banco de dados/esquema</a:t>
            </a: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CREATE DATABASE</a:t>
            </a:r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nome;</a:t>
            </a: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pt-BR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DATABASE nome</a:t>
            </a:r>
            <a:r>
              <a:rPr 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t-BR" sz="16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t-BR" sz="16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pt-BR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pt-BR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</a:t>
            </a:r>
            <a:r>
              <a:rPr 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t-BR" sz="16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pt-BR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pt-BR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</a:t>
            </a:r>
            <a:r>
              <a:rPr lang="pt-BR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pt-BR" sz="16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pt-BR" sz="16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DATABASE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6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5BD3DEC-EECB-AADF-A2DD-3997A8AAD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70" y="3723502"/>
            <a:ext cx="5178859" cy="2069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3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2" y="1151793"/>
            <a:ext cx="8562808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Criando uma tabela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CREATE TABLE</a:t>
            </a:r>
            <a:r>
              <a:rPr lang="pt-B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nome ( estrutura );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B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É possível gerar um campo de autoincremento de duas formas possíveis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Atributo 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AUTO_INCREMENT</a:t>
            </a:r>
            <a:endParaRPr lang="pt-B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/>
              <a:t>Campo </a:t>
            </a: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  <a:r>
              <a:rPr lang="pt-BR" dirty="0"/>
              <a:t>: Mesmo que 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BIGINT UNSIGNED NOT NULL AUTO_INCREMENT UNIQUE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A7B8DD6-895A-E22B-245B-169230A98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86" y="3505296"/>
            <a:ext cx="5582429" cy="119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84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Definição de uma tabela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984577B-332A-2010-7BE4-7A770CAB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63" y="1534076"/>
            <a:ext cx="6789675" cy="4312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377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1191" y="1151793"/>
            <a:ext cx="8123237" cy="47070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Atributos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PRIMARY KEY (PK)</a:t>
            </a:r>
            <a:r>
              <a:rPr lang="pt-BR" dirty="0"/>
              <a:t>: Define o campo como chave primária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BINARY (B)</a:t>
            </a:r>
            <a:r>
              <a:rPr lang="pt-BR" dirty="0"/>
              <a:t>: Armazena caracteres no formato binário, sendo </a:t>
            </a:r>
            <a:r>
              <a:rPr lang="en-US" i="1" dirty="0"/>
              <a:t>case sensitive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pt-BR" dirty="0"/>
              <a:t>: Aceita apenas valores positivos em campos numéricos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ZEROFILL (ZF)</a:t>
            </a:r>
            <a:r>
              <a:rPr lang="pt-BR" dirty="0"/>
              <a:t>: Preenche campos numéricos com 0s à esquerda até o tamanho máximo do campo que foi informado na sua criação (atributo depreciado no MySQL 8)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AUTO_INCREMENT (AI)</a:t>
            </a:r>
            <a:r>
              <a:rPr lang="pt-BR" dirty="0"/>
              <a:t>: O MySQL automaticamente incrementa o valor do campo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dirty="0"/>
              <a:t>É possível definir o valor inicial do autoincremento ou então modificar o próximo valor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pt-BR" dirty="0"/>
              <a:t>É possível também definir qual será o passo de autoincremento (por padrão é 1)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GENERATED (G)</a:t>
            </a:r>
            <a:r>
              <a:rPr lang="pt-BR" dirty="0"/>
              <a:t>: Coluna ‘gerada’ a partir de fórmulas ou derivadas de outras colunas, podendo ser virtual (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pt-BR" dirty="0"/>
              <a:t>, que é o padrão) ou armazenada (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STORED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953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Comandos MySQL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Restrições (</a:t>
            </a:r>
            <a:r>
              <a:rPr lang="en-US" i="1" dirty="0"/>
              <a:t>constraints</a:t>
            </a:r>
            <a:r>
              <a:rPr lang="pt-BR" dirty="0"/>
              <a:t>)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NOT NULL (NN)</a:t>
            </a:r>
            <a:r>
              <a:rPr lang="pt-BR" dirty="0"/>
              <a:t>: Não aceita valores nulos no campo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UNIQUE (UQ)</a:t>
            </a:r>
            <a:r>
              <a:rPr lang="pt-BR" dirty="0"/>
              <a:t>: Valor do campo deverá ser único, ou seja, dentro da tabela não serão aceitos dois registros diferentes com o mesmo valor para o campo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DEFAULT (DF)</a:t>
            </a:r>
            <a:r>
              <a:rPr lang="pt-BR" dirty="0"/>
              <a:t>: Permite definir um valor padrão para a coluna</a:t>
            </a:r>
          </a:p>
          <a:p>
            <a:pPr lvl="2"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pt-BR" dirty="0"/>
              <a:t>Este valor será inserido automaticamente nos registros se nenhum valor for especificado para a coluna em questão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CHECK (CK)</a:t>
            </a:r>
            <a:r>
              <a:rPr lang="pt-BR" dirty="0"/>
              <a:t>: Assegura que os valores de uma coluna satisfazem certas condições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pt-B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PRIMARY KEY (PK)</a:t>
            </a:r>
            <a:r>
              <a:rPr lang="pt-BR" dirty="0"/>
              <a:t>: A restrição de chave primária é utilizada para identificar cada registro de forma única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FOREIGN KEY (FK)</a:t>
            </a:r>
            <a:r>
              <a:rPr lang="pt-BR" dirty="0"/>
              <a:t>: Também chamada de restrição de integridade referencial, especifica que o valor da coluna (ou grupo de colunas) deve corresponder a algum valor existente em uma linha de outra tabela</a:t>
            </a:r>
          </a:p>
          <a:p>
            <a:pPr lvl="1">
              <a:spcBef>
                <a:spcPts val="200"/>
              </a:spcBef>
              <a:buFont typeface="Wingdings" panose="05000000000000000000" pitchFamily="2" charset="2"/>
              <a:buChar char="q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INDEX (IN)</a:t>
            </a:r>
            <a:r>
              <a:rPr lang="pt-BR" dirty="0"/>
              <a:t>: Usado para criar e recuperar dados de uma forma muito eficiente</a:t>
            </a:r>
          </a:p>
        </p:txBody>
      </p:sp>
    </p:spTree>
    <p:extLst>
      <p:ext uri="{BB962C8B-B14F-4D97-AF65-F5344CB8AC3E}">
        <p14:creationId xmlns:p14="http://schemas.microsoft.com/office/powerpoint/2010/main" val="292992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Personalizada 3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1E4679"/>
      </a:accent1>
      <a:accent2>
        <a:srgbClr val="46B65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Ciscopresentationwhite.10.3.06</Template>
  <TotalTime>14919</TotalTime>
  <Pages>28</Pages>
  <Words>2737</Words>
  <Application>Microsoft Office PowerPoint</Application>
  <PresentationFormat>Apresentação na tela (4:3)</PresentationFormat>
  <Paragraphs>363</Paragraphs>
  <Slides>34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 Math</vt:lpstr>
      <vt:lpstr>Courier New</vt:lpstr>
      <vt:lpstr>Gill Sans MT</vt:lpstr>
      <vt:lpstr>Tw Cen MT</vt:lpstr>
      <vt:lpstr>Wingdings</vt:lpstr>
      <vt:lpstr>Wingdings 2</vt:lpstr>
      <vt:lpstr>Dividendo</vt:lpstr>
      <vt:lpstr>MySQL – Comandos</vt:lpstr>
      <vt:lpstr>Tópicos</vt:lpstr>
      <vt:lpstr>Tipos de Dados do 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Linguagem SQL</vt:lpstr>
      <vt:lpstr>MySQL</vt:lpstr>
      <vt:lpstr>Comandos MySQL</vt:lpstr>
      <vt:lpstr>Comandos MySQL</vt:lpstr>
      <vt:lpstr>Comandos MySQL</vt:lpstr>
      <vt:lpstr>Comandos MySQL</vt:lpstr>
      <vt:lpstr>Comandos MySQL</vt:lpstr>
      <vt:lpstr>Comandos MySQL</vt:lpstr>
      <vt:lpstr>Funções MySQL</vt:lpstr>
      <vt:lpstr>Funções MySQL</vt:lpstr>
      <vt:lpstr>Funções MySQL</vt:lpstr>
      <vt:lpstr>Funções MySQL</vt:lpstr>
      <vt:lpstr>Funções MySQL</vt:lpstr>
      <vt:lpstr>Funções MySQL</vt:lpstr>
      <vt:lpstr>Funções MySQL</vt:lpstr>
      <vt:lpstr>Funções MySQL</vt:lpstr>
      <vt:lpstr>Funções MySQL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</dc:title>
  <dc:subject/>
  <dc:creator>CLI</dc:creator>
  <cp:keywords/>
  <dc:description/>
  <cp:lastModifiedBy>Herculano De Biasi</cp:lastModifiedBy>
  <cp:revision>793</cp:revision>
  <cp:lastPrinted>2020-05-17T19:29:28Z</cp:lastPrinted>
  <dcterms:created xsi:type="dcterms:W3CDTF">2002-08-27T12:04:17Z</dcterms:created>
  <dcterms:modified xsi:type="dcterms:W3CDTF">2022-08-15T02:17:31Z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enita Bangloy">
    <vt:lpwstr>12.21.01 - Copyright date changed to 2002</vt:lpwstr>
  </property>
  <property fmtid="{D5CDD505-2E9C-101B-9397-08002B2CF9AE}" pid="3" name="Jenita ">
    <vt:lpwstr>12.21.01 - Line tool now defaults to 3 points size and black color. Previous version created white line which is not visible</vt:lpwstr>
  </property>
  <property fmtid="{D5CDD505-2E9C-101B-9397-08002B2CF9AE}" pid="4" name="JBangloy">
    <vt:lpwstr>12.21.01 - All remaining Helvetica changed to Arial</vt:lpwstr>
  </property>
</Properties>
</file>